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3"/>
  </p:notesMasterIdLst>
  <p:handoutMasterIdLst>
    <p:handoutMasterId r:id="rId34"/>
  </p:handoutMasterIdLst>
  <p:sldIdLst>
    <p:sldId id="257" r:id="rId2"/>
    <p:sldId id="308" r:id="rId3"/>
    <p:sldId id="258" r:id="rId4"/>
    <p:sldId id="260" r:id="rId5"/>
    <p:sldId id="269" r:id="rId6"/>
    <p:sldId id="271" r:id="rId7"/>
    <p:sldId id="290" r:id="rId8"/>
    <p:sldId id="285" r:id="rId9"/>
    <p:sldId id="283" r:id="rId10"/>
    <p:sldId id="303" r:id="rId11"/>
    <p:sldId id="307" r:id="rId12"/>
    <p:sldId id="276" r:id="rId13"/>
    <p:sldId id="277" r:id="rId14"/>
    <p:sldId id="299" r:id="rId15"/>
    <p:sldId id="293" r:id="rId16"/>
    <p:sldId id="300" r:id="rId17"/>
    <p:sldId id="301" r:id="rId18"/>
    <p:sldId id="274" r:id="rId19"/>
    <p:sldId id="304" r:id="rId20"/>
    <p:sldId id="268" r:id="rId21"/>
    <p:sldId id="295" r:id="rId22"/>
    <p:sldId id="296" r:id="rId23"/>
    <p:sldId id="297" r:id="rId24"/>
    <p:sldId id="298" r:id="rId25"/>
    <p:sldId id="302" r:id="rId26"/>
    <p:sldId id="280" r:id="rId27"/>
    <p:sldId id="272" r:id="rId28"/>
    <p:sldId id="305" r:id="rId29"/>
    <p:sldId id="306" r:id="rId30"/>
    <p:sldId id="287" r:id="rId31"/>
    <p:sldId id="28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61" d="100"/>
          <a:sy n="61" d="100"/>
        </p:scale>
        <p:origin x="62" y="542"/>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3134"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86515-8EBA-400E-A96D-2F8A6C60D655}" type="datetimeFigureOut">
              <a:rPr lang="en-IN" smtClean="0"/>
              <a:t>22-03-2024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878CF-8FC7-4370-B28D-5CC1922D65AA}" type="slidenum">
              <a:rPr lang="en-IN" smtClean="0"/>
              <a:t>‹#›</a:t>
            </a:fld>
            <a:endParaRPr lang="en-IN"/>
          </a:p>
        </p:txBody>
      </p:sp>
    </p:spTree>
    <p:extLst>
      <p:ext uri="{BB962C8B-B14F-4D97-AF65-F5344CB8AC3E}">
        <p14:creationId xmlns:p14="http://schemas.microsoft.com/office/powerpoint/2010/main" val="111840102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32EFEE-7E95-432F-B5F7-1629128B8B50}" type="datetimeFigureOut">
              <a:rPr lang="en-IN" smtClean="0"/>
              <a:t>22-03-2024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769F63-365D-4A0A-B033-A46EF4671CBB}" type="slidenum">
              <a:rPr lang="en-IN" smtClean="0"/>
              <a:t>‹#›</a:t>
            </a:fld>
            <a:endParaRPr lang="en-IN"/>
          </a:p>
        </p:txBody>
      </p:sp>
    </p:spTree>
    <p:extLst>
      <p:ext uri="{BB962C8B-B14F-4D97-AF65-F5344CB8AC3E}">
        <p14:creationId xmlns:p14="http://schemas.microsoft.com/office/powerpoint/2010/main" val="392698421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70D537-EDE2-49AE-810C-8B0B3D1F84AB}" type="datetime1">
              <a:rPr lang="en-IN" smtClean="0"/>
              <a:t>22-03-2024</a:t>
            </a:fld>
            <a:endParaRPr lang="en-IN"/>
          </a:p>
        </p:txBody>
      </p:sp>
      <p:sp>
        <p:nvSpPr>
          <p:cNvPr id="5" name="Footer Placeholder 4"/>
          <p:cNvSpPr>
            <a:spLocks noGrp="1"/>
          </p:cNvSpPr>
          <p:nvPr>
            <p:ph type="ftr" sz="quarter" idx="11"/>
          </p:nvPr>
        </p:nvSpPr>
        <p:spPr>
          <a:xfrm>
            <a:off x="812805" y="6272785"/>
            <a:ext cx="4745736" cy="365125"/>
          </a:xfrm>
        </p:spPr>
        <p:txBody>
          <a:bodyPr/>
          <a:lstStyle/>
          <a:p>
            <a:r>
              <a:rPr lang="en-IN"/>
              <a:t>BATCH NO:        DEPARTMENT OF COMPUTER SCIENCE &amp; ENGINEERING</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FA00FD27-8DB0-4CB2-BD37-BEA95C6A1008}" type="slidenum">
              <a:rPr lang="en-IN" smtClean="0"/>
              <a:t>‹#›</a:t>
            </a:fld>
            <a:endParaRPr lang="en-IN"/>
          </a:p>
        </p:txBody>
      </p:sp>
    </p:spTree>
    <p:extLst>
      <p:ext uri="{BB962C8B-B14F-4D97-AF65-F5344CB8AC3E}">
        <p14:creationId xmlns:p14="http://schemas.microsoft.com/office/powerpoint/2010/main" val="340184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3BA35F-3FF9-4172-8315-9A07D29B3C60}" type="datetime1">
              <a:rPr lang="en-IN" smtClean="0"/>
              <a:t>22-03-2024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1796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4DB02-0D07-4586-887F-03783EBD29DC}" type="datetime1">
              <a:rPr lang="en-IN" smtClean="0"/>
              <a:t>22-03-2024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65610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B7F2CF-3883-4F4C-B632-6E38E4E094B5}" type="datetime1">
              <a:rPr lang="en-IN" smtClean="0"/>
              <a:t>22-03-2024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28454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B1066AE2-AF1D-4677-96D7-EBAA6AE25E23}" type="datetime1">
              <a:rPr lang="en-IN" smtClean="0"/>
              <a:t>22-03-2024</a:t>
            </a:fld>
            <a:endParaRPr lang="en-IN"/>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IN"/>
              <a:t>BATCH NO:        DEPARTMENT OF COMPUTER SCIENCE &amp; ENGINEERING</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FA00FD27-8DB0-4CB2-BD37-BEA95C6A1008}" type="slidenum">
              <a:rPr lang="en-IN" smtClean="0"/>
              <a:t>‹#›</a:t>
            </a:fld>
            <a:endParaRPr lang="en-IN"/>
          </a:p>
        </p:txBody>
      </p:sp>
    </p:spTree>
    <p:extLst>
      <p:ext uri="{BB962C8B-B14F-4D97-AF65-F5344CB8AC3E}">
        <p14:creationId xmlns:p14="http://schemas.microsoft.com/office/powerpoint/2010/main" val="151365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B02B2-2503-42D5-8933-DD97C0BEA5D0}" type="datetime1">
              <a:rPr lang="en-IN" smtClean="0"/>
              <a:t>22-03-2024</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428086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CB3616-465C-495D-9A00-056676821BE6}" type="datetime1">
              <a:rPr lang="en-IN" smtClean="0"/>
              <a:t>22-03-2024</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178576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5F0F884-C838-417E-99C1-DE1F0E45D1A5}" type="datetime1">
              <a:rPr lang="en-IN" smtClean="0"/>
              <a:t>22-03-2024</a:t>
            </a:fld>
            <a:endParaRPr lang="en-IN"/>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341583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mtClean="0"/>
              <a:t>22-03-2024</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3915484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073DCE43-7549-4D6F-B1F3-E92C10B6BCCC}" type="datetime1">
              <a:rPr lang="en-IN" smtClean="0"/>
              <a:t>22-03-2024</a:t>
            </a:fld>
            <a:endParaRPr lang="en-IN"/>
          </a:p>
        </p:txBody>
      </p:sp>
      <p:sp>
        <p:nvSpPr>
          <p:cNvPr id="10" name="Footer Placeholder 9"/>
          <p:cNvSpPr>
            <a:spLocks noGrp="1"/>
          </p:cNvSpPr>
          <p:nvPr>
            <p:ph type="ftr" sz="quarter" idx="11"/>
          </p:nvPr>
        </p:nvSpPr>
        <p:spPr/>
        <p:txBody>
          <a:bodyPr/>
          <a:lstStyle/>
          <a:p>
            <a:r>
              <a:rPr lang="en-IN"/>
              <a:t>BATCH NO:        DEPARTMENT OF COMPUTER SCIENCE &amp; ENGINEERING</a:t>
            </a:r>
          </a:p>
        </p:txBody>
      </p:sp>
      <p:sp>
        <p:nvSpPr>
          <p:cNvPr id="11" name="Slide Number Placeholder 10"/>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218047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F4BACCD4-F58A-4D26-959D-A6D58818C3CA}" type="datetime1">
              <a:rPr lang="en-IN" smtClean="0"/>
              <a:t>22-03-2024</a:t>
            </a:fld>
            <a:endParaRPr lang="en-IN"/>
          </a:p>
        </p:txBody>
      </p:sp>
      <p:sp>
        <p:nvSpPr>
          <p:cNvPr id="10" name="Slide Number Placeholder 9"/>
          <p:cNvSpPr>
            <a:spLocks noGrp="1"/>
          </p:cNvSpPr>
          <p:nvPr>
            <p:ph type="sldNum" sz="quarter" idx="12"/>
          </p:nvPr>
        </p:nvSpPr>
        <p:spPr/>
        <p:txBody>
          <a:bodyPr/>
          <a:lstStyle/>
          <a:p>
            <a:fld id="{FA00FD27-8DB0-4CB2-BD37-BEA95C6A1008}" type="slidenum">
              <a:rPr lang="en-IN" smtClean="0"/>
              <a:t>‹#›</a:t>
            </a:fld>
            <a:endParaRPr lang="en-IN"/>
          </a:p>
        </p:txBody>
      </p:sp>
    </p:spTree>
    <p:extLst>
      <p:ext uri="{BB962C8B-B14F-4D97-AF65-F5344CB8AC3E}">
        <p14:creationId xmlns:p14="http://schemas.microsoft.com/office/powerpoint/2010/main" val="147020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BEDCF45-E68F-436B-B297-193DBD8C6844}" type="datetime1">
              <a:rPr lang="en-IN" smtClean="0"/>
              <a:t>22-03-2024</a:t>
            </a:fld>
            <a:endParaRPr lang="en-IN"/>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IN"/>
              <a:t>BATCH NO:        DEPARTMENT OF COMPUTER SCIENCE &amp; ENGINEERING</a:t>
            </a:r>
            <a:endParaRPr lang="en-IN"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IN"/>
              <a:t>BATCH-NO:</a:t>
            </a:r>
            <a:endParaRPr lang="en-IN" dirty="0"/>
          </a:p>
        </p:txBody>
      </p:sp>
      <p:pic>
        <p:nvPicPr>
          <p:cNvPr id="10" name="Picture 9">
            <a:extLst>
              <a:ext uri="{FF2B5EF4-FFF2-40B4-BE49-F238E27FC236}">
                <a16:creationId xmlns:a16="http://schemas.microsoft.com/office/drawing/2014/main" id="{D3261038-0B5B-4134-806C-5BF2BDD140E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308304" y="468078"/>
            <a:ext cx="1119658" cy="1119658"/>
          </a:xfrm>
          <a:prstGeom prst="rect">
            <a:avLst/>
          </a:prstGeom>
        </p:spPr>
      </p:pic>
    </p:spTree>
    <p:extLst>
      <p:ext uri="{BB962C8B-B14F-4D97-AF65-F5344CB8AC3E}">
        <p14:creationId xmlns:p14="http://schemas.microsoft.com/office/powerpoint/2010/main" val="23889907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a:extLst>
              <a:ext uri="{28A0092B-C50C-407E-A947-70E740481C1C}">
                <a14:useLocalDpi xmlns:a14="http://schemas.microsoft.com/office/drawing/2010/main" val="0"/>
              </a:ext>
            </a:extLst>
          </a:blip>
          <a:srcRect/>
          <a:stretch>
            <a:fillRect/>
          </a:stretch>
        </p:blipFill>
        <p:spPr bwMode="auto">
          <a:xfrm>
            <a:off x="2915816" y="839440"/>
            <a:ext cx="3096344" cy="710214"/>
          </a:xfrm>
          <a:prstGeom prst="rect">
            <a:avLst/>
          </a:prstGeom>
          <a:noFill/>
          <a:ln>
            <a:noFill/>
          </a:ln>
        </p:spPr>
      </p:pic>
      <p:sp>
        <p:nvSpPr>
          <p:cNvPr id="4" name="Rectangle 3"/>
          <p:cNvSpPr/>
          <p:nvPr/>
        </p:nvSpPr>
        <p:spPr>
          <a:xfrm>
            <a:off x="755576" y="1700808"/>
            <a:ext cx="7848872" cy="1877437"/>
          </a:xfrm>
          <a:prstGeom prst="rect">
            <a:avLst/>
          </a:prstGeom>
        </p:spPr>
        <p:txBody>
          <a:bodyPr wrap="square">
            <a:spAutoFit/>
          </a:bodyPr>
          <a:lstStyle/>
          <a:p>
            <a:pPr algn="ctr"/>
            <a:r>
              <a:rPr lang="en-US" sz="1600" b="1" dirty="0">
                <a:latin typeface="Times New Roman" pitchFamily="18" charset="0"/>
                <a:ea typeface="Verdana" pitchFamily="34" charset="0"/>
                <a:cs typeface="Times New Roman" pitchFamily="18" charset="0"/>
              </a:rPr>
              <a:t>DEPARTMENT OF COMPUTER SCIENCE &amp; ENGINEERING</a:t>
            </a:r>
          </a:p>
          <a:p>
            <a:pPr algn="ctr"/>
            <a:r>
              <a:rPr lang="en-US" sz="1600" b="1" dirty="0">
                <a:latin typeface="Times New Roman" pitchFamily="18" charset="0"/>
                <a:ea typeface="Verdana" pitchFamily="34" charset="0"/>
                <a:cs typeface="Times New Roman" pitchFamily="18" charset="0"/>
              </a:rPr>
              <a:t>SCHOOL OF COMPUTING</a:t>
            </a:r>
          </a:p>
          <a:p>
            <a:pPr lvl="0" algn="ctr" eaLnBrk="1" latinLnBrk="1" hangingPunct="1"/>
            <a:r>
              <a:rPr lang="en-US" altLang="en-US" sz="1600" b="1" dirty="0">
                <a:latin typeface="Times New Roman" pitchFamily="18" charset="0"/>
                <a:ea typeface="Verdana" pitchFamily="34" charset="0"/>
              </a:rPr>
              <a:t>1156CS701- MAJOR PROJECT </a:t>
            </a:r>
          </a:p>
          <a:p>
            <a:pPr algn="ctr"/>
            <a:r>
              <a:rPr lang="en-IN" sz="1800" b="1" i="0" u="none" strike="noStrike" dirty="0">
                <a:solidFill>
                  <a:srgbClr val="000000"/>
                </a:solidFill>
                <a:effectLst/>
                <a:latin typeface="Times New Roman" panose="02020603050405020304" pitchFamily="18" charset="0"/>
              </a:rPr>
              <a:t>INTERNSHIP THROUGH </a:t>
            </a:r>
            <a:r>
              <a:rPr lang="en-US" sz="1800" b="1" dirty="0">
                <a:latin typeface="Times New Roman" pitchFamily="18" charset="0"/>
                <a:ea typeface="Verdana" pitchFamily="34" charset="0"/>
                <a:cs typeface="Times New Roman" pitchFamily="18" charset="0"/>
              </a:rPr>
              <a:t>ABROAD</a:t>
            </a:r>
          </a:p>
          <a:p>
            <a:pPr algn="ctr"/>
            <a:r>
              <a:rPr lang="en-US" sz="1600" b="1" dirty="0">
                <a:latin typeface="Times New Roman" pitchFamily="18" charset="0"/>
                <a:ea typeface="Verdana" pitchFamily="34" charset="0"/>
                <a:cs typeface="Times New Roman" pitchFamily="18" charset="0"/>
              </a:rPr>
              <a:t>WINTER SEMESTER(23-24) </a:t>
            </a:r>
          </a:p>
          <a:p>
            <a:pPr algn="ctr"/>
            <a:r>
              <a:rPr lang="en-US" sz="1600" b="1" dirty="0">
                <a:latin typeface="Times New Roman" pitchFamily="18" charset="0"/>
                <a:ea typeface="Verdana" pitchFamily="34" charset="0"/>
                <a:cs typeface="Times New Roman" pitchFamily="18" charset="0"/>
              </a:rPr>
              <a:t>REVIEW - II</a:t>
            </a:r>
            <a:endParaRPr lang="en-IN" sz="1600" dirty="0">
              <a:latin typeface="Times New Roman" pitchFamily="18" charset="0"/>
              <a:ea typeface="Verdana" pitchFamily="34" charset="0"/>
              <a:cs typeface="Times New Roman" pitchFamily="18" charset="0"/>
            </a:endParaRPr>
          </a:p>
          <a:p>
            <a:pPr algn="ctr"/>
            <a:endParaRPr lang="en-IN" dirty="0"/>
          </a:p>
        </p:txBody>
      </p:sp>
      <p:sp>
        <p:nvSpPr>
          <p:cNvPr id="7" name="Rectangle 6"/>
          <p:cNvSpPr/>
          <p:nvPr/>
        </p:nvSpPr>
        <p:spPr>
          <a:xfrm>
            <a:off x="539552" y="3343524"/>
            <a:ext cx="7852412" cy="771750"/>
          </a:xfrm>
          <a:prstGeom prst="rect">
            <a:avLst/>
          </a:prstGeom>
        </p:spPr>
        <p:txBody>
          <a:bodyPr wrap="square">
            <a:spAutoFit/>
          </a:bodyPr>
          <a:lstStyle/>
          <a:p>
            <a:pPr indent="457200" algn="ctr">
              <a:lnSpc>
                <a:spcPct val="115000"/>
              </a:lnSpc>
              <a:spcAft>
                <a:spcPts val="1000"/>
              </a:spcAft>
            </a:pPr>
            <a:r>
              <a:rPr lang="en-IN" sz="2000" b="1" dirty="0">
                <a:latin typeface="Times New Roman" pitchFamily="18" charset="0"/>
                <a:cs typeface="Times New Roman"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GMAI - Augmented Mouse Using Hand Gesture Recognition by</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Artificial Intelligence</a:t>
            </a:r>
            <a:r>
              <a:rPr lang="en-IN" sz="2000" b="1" dirty="0">
                <a:latin typeface="Times New Roman" pitchFamily="18" charset="0"/>
                <a:cs typeface="Times New Roman" pitchFamily="18" charset="0"/>
              </a:rPr>
              <a:t>”</a:t>
            </a:r>
            <a:endParaRPr lang="en-IN" sz="2000" dirty="0"/>
          </a:p>
        </p:txBody>
      </p:sp>
      <p:sp>
        <p:nvSpPr>
          <p:cNvPr id="8" name="Rectangle 7"/>
          <p:cNvSpPr/>
          <p:nvPr/>
        </p:nvSpPr>
        <p:spPr>
          <a:xfrm>
            <a:off x="4734705" y="4865215"/>
            <a:ext cx="3869010" cy="954107"/>
          </a:xfrm>
          <a:prstGeom prst="rect">
            <a:avLst/>
          </a:prstGeom>
        </p:spPr>
        <p:txBody>
          <a:bodyPr wrap="square">
            <a:spAutoFit/>
          </a:bodyPr>
          <a:lstStyle/>
          <a:p>
            <a:pPr algn="just"/>
            <a:r>
              <a:rPr lang="en-IN" sz="1400" b="1" dirty="0">
                <a:latin typeface="Times New Roman" pitchFamily="18" charset="0"/>
                <a:cs typeface="Times New Roman" pitchFamily="18" charset="0"/>
              </a:rPr>
              <a:t>PRESENTED BY</a:t>
            </a:r>
          </a:p>
          <a:p>
            <a:pPr algn="just"/>
            <a:endParaRPr lang="en-IN" sz="1400" b="1" dirty="0">
              <a:latin typeface="Times New Roman" pitchFamily="18" charset="0"/>
              <a:cs typeface="Times New Roman" pitchFamily="18" charset="0"/>
            </a:endParaRPr>
          </a:p>
          <a:p>
            <a:pPr algn="just"/>
            <a:r>
              <a:rPr lang="en-IN" sz="1400" b="1" dirty="0">
                <a:latin typeface="Times New Roman" pitchFamily="18" charset="0"/>
                <a:cs typeface="Times New Roman" pitchFamily="18" charset="0"/>
              </a:rPr>
              <a:t>1. M.BANTI(VTU18232)(20UECS0606)</a:t>
            </a:r>
          </a:p>
          <a:p>
            <a:pPr algn="just"/>
            <a:endParaRPr lang="en-IN" sz="1400" b="1" dirty="0">
              <a:latin typeface="Times New Roman" pitchFamily="18" charset="0"/>
              <a:cs typeface="Times New Roman" pitchFamily="18" charset="0"/>
            </a:endParaRPr>
          </a:p>
        </p:txBody>
      </p:sp>
      <p:sp>
        <p:nvSpPr>
          <p:cNvPr id="9" name="Rectangle 8"/>
          <p:cNvSpPr/>
          <p:nvPr/>
        </p:nvSpPr>
        <p:spPr>
          <a:xfrm>
            <a:off x="540285" y="4852391"/>
            <a:ext cx="3185592" cy="966931"/>
          </a:xfrm>
          <a:prstGeom prst="rect">
            <a:avLst/>
          </a:prstGeom>
        </p:spPr>
        <p:txBody>
          <a:bodyPr wrap="square">
            <a:spAutoFit/>
          </a:bodyPr>
          <a:lstStyle/>
          <a:p>
            <a:r>
              <a:rPr lang="en-IN" sz="1400" b="1" dirty="0">
                <a:latin typeface="Times New Roman" pitchFamily="18" charset="0"/>
                <a:cs typeface="Times New Roman" pitchFamily="18" charset="0"/>
              </a:rPr>
              <a:t>SUPERVISED BY</a:t>
            </a:r>
          </a:p>
          <a:p>
            <a:endParaRPr lang="en-IN" sz="1400" b="1" dirty="0">
              <a:latin typeface="Times New Roman" pitchFamily="18" charset="0"/>
              <a:cs typeface="Times New Roman" pitchFamily="18" charset="0"/>
            </a:endParaRPr>
          </a:p>
          <a:p>
            <a:pPr marL="12700">
              <a:lnSpc>
                <a:spcPct val="100000"/>
              </a:lnSpc>
              <a:spcBef>
                <a:spcPts val="100"/>
              </a:spcBef>
            </a:pPr>
            <a:r>
              <a:rPr lang="en-IN" sz="1400" b="1" spc="-25" dirty="0" err="1">
                <a:latin typeface="Times New Roman"/>
                <a:cs typeface="Times New Roman"/>
              </a:rPr>
              <a:t>Dr.</a:t>
            </a:r>
            <a:r>
              <a:rPr lang="en-IN" sz="1400" b="1" spc="-25" dirty="0">
                <a:latin typeface="Times New Roman"/>
                <a:cs typeface="Times New Roman"/>
              </a:rPr>
              <a:t> Sibi Prabha</a:t>
            </a:r>
            <a:endParaRPr lang="en-IN" sz="1400" dirty="0">
              <a:latin typeface="Times New Roman"/>
              <a:cs typeface="Times New Roman"/>
            </a:endParaRPr>
          </a:p>
          <a:p>
            <a:endParaRPr lang="en-IN" sz="1400" dirty="0"/>
          </a:p>
        </p:txBody>
      </p:sp>
      <p:sp>
        <p:nvSpPr>
          <p:cNvPr id="2" name="Date Placeholder 1">
            <a:extLst>
              <a:ext uri="{FF2B5EF4-FFF2-40B4-BE49-F238E27FC236}">
                <a16:creationId xmlns:a16="http://schemas.microsoft.com/office/drawing/2014/main" id="{0AAA78FB-F602-4DCA-A36C-E9E40BCA6B79}"/>
              </a:ext>
            </a:extLst>
          </p:cNvPr>
          <p:cNvSpPr>
            <a:spLocks noGrp="1"/>
          </p:cNvSpPr>
          <p:nvPr>
            <p:ph type="dt" sz="half" idx="10"/>
          </p:nvPr>
        </p:nvSpPr>
        <p:spPr/>
        <p:txBody>
          <a:bodyPr/>
          <a:lstStyle/>
          <a:p>
            <a:fld id="{BDE25BC2-97E0-42D5-B1EE-307C8651BB35}" type="datetime1">
              <a:rPr lang="en-IN" smtClean="0"/>
              <a:t>22-03-2024</a:t>
            </a:fld>
            <a:endParaRPr lang="en-IN"/>
          </a:p>
        </p:txBody>
      </p:sp>
      <p:sp>
        <p:nvSpPr>
          <p:cNvPr id="3"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p:txBody>
          <a:bodyPr/>
          <a:lstStyle/>
          <a:p>
            <a:r>
              <a:rPr lang="en-IN"/>
              <a:t>BATCH NO:        DEPARTMENT OF COMPUTER SCIENCE &amp; ENGINEERING</a:t>
            </a:r>
          </a:p>
        </p:txBody>
      </p:sp>
      <p:sp>
        <p:nvSpPr>
          <p:cNvPr id="10" name="Slide Number Placeholder 9"/>
          <p:cNvSpPr>
            <a:spLocks noGrp="1"/>
          </p:cNvSpPr>
          <p:nvPr>
            <p:ph type="sldNum" sz="quarter" idx="12"/>
          </p:nvPr>
        </p:nvSpPr>
        <p:spPr>
          <a:xfrm>
            <a:off x="349111" y="6356351"/>
            <a:ext cx="8166239" cy="365125"/>
          </a:xfrm>
        </p:spPr>
        <p:txBody>
          <a:bodyPr/>
          <a:lstStyle/>
          <a:p>
            <a:fld id="{FA00FD27-8DB0-4CB2-BD37-BEA95C6A1008}" type="slidenum">
              <a:rPr lang="en-IN" smtClean="0"/>
              <a:t>1</a:t>
            </a:fld>
            <a:endParaRPr lang="en-IN" dirty="0"/>
          </a:p>
        </p:txBody>
      </p:sp>
    </p:spTree>
    <p:extLst>
      <p:ext uri="{BB962C8B-B14F-4D97-AF65-F5344CB8AC3E}">
        <p14:creationId xmlns:p14="http://schemas.microsoft.com/office/powerpoint/2010/main" val="227093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BAD567-A494-AD40-5A53-949296794F43}"/>
              </a:ext>
            </a:extLst>
          </p:cNvPr>
          <p:cNvSpPr>
            <a:spLocks noGrp="1"/>
          </p:cNvSpPr>
          <p:nvPr>
            <p:ph idx="1"/>
          </p:nvPr>
        </p:nvSpPr>
        <p:spPr>
          <a:xfrm>
            <a:off x="663072" y="1628800"/>
            <a:ext cx="8085392" cy="4320480"/>
          </a:xfrm>
        </p:spPr>
        <p:txBody>
          <a:bodyPr>
            <a:normAutofit/>
          </a:bodyPr>
          <a:lstStyle/>
          <a:p>
            <a:pPr marL="0" indent="0" algn="just">
              <a:buNone/>
            </a:pPr>
            <a:r>
              <a:rPr lang="en-US" b="1" i="0" u="none" strike="noStrike" baseline="0" dirty="0">
                <a:solidFill>
                  <a:srgbClr val="000000"/>
                </a:solidFill>
                <a:latin typeface="Times New Roman" panose="02020603050405020304" pitchFamily="18" charset="0"/>
                <a:cs typeface="Times New Roman" panose="02020603050405020304" pitchFamily="18" charset="0"/>
              </a:rPr>
              <a:t>5. Detecting the hand moments by Gesture movements</a:t>
            </a:r>
          </a:p>
          <a:p>
            <a:pPr marL="0" indent="0" algn="just">
              <a:buNone/>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Thomas, L.,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Chaithanya</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C., Wilson, N., &amp; Abhilash, S. S et.al </a:t>
            </a:r>
            <a:r>
              <a:rPr lang="en-US" b="0" i="0" u="none" strike="noStrike" baseline="0" dirty="0">
                <a:solidFill>
                  <a:srgbClr val="000000"/>
                </a:solidFill>
                <a:latin typeface="Times New Roman" panose="02020603050405020304" pitchFamily="18" charset="0"/>
                <a:cs typeface="Times New Roman" panose="02020603050405020304" pitchFamily="18" charset="0"/>
              </a:rPr>
              <a:t>(2020)</a:t>
            </a:r>
          </a:p>
          <a:p>
            <a:pPr marL="0" indent="0" algn="just">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Detecting skin pixels and segmenting the hand both need previously captured images in this research. In the year of 2016, the IJCA Bulletin released "Cursor Control via Hand Gestures" The system provides a variety of frequencies for usage with a mouse. Nonetheless, it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utilises</a:t>
            </a:r>
            <a:r>
              <a:rPr lang="en-US" b="0" i="0" u="none" strike="noStrike" baseline="0" dirty="0">
                <a:solidFill>
                  <a:srgbClr val="000000"/>
                </a:solidFill>
                <a:latin typeface="Times New Roman" panose="02020603050405020304" pitchFamily="18" charset="0"/>
                <a:cs typeface="Times New Roman" panose="02020603050405020304" pitchFamily="18" charset="0"/>
              </a:rPr>
              <a:t> the various hues to carry out these tasks </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8087A7E-2C5F-14ED-45F2-2E6A08C264F6}"/>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A578E047-8FA3-6FE0-7888-51648DF2CC54}"/>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304AF18E-162A-D3E4-4212-D83ABAE084EC}"/>
              </a:ext>
            </a:extLst>
          </p:cNvPr>
          <p:cNvSpPr>
            <a:spLocks noGrp="1"/>
          </p:cNvSpPr>
          <p:nvPr>
            <p:ph type="sldNum" sz="quarter" idx="12"/>
          </p:nvPr>
        </p:nvSpPr>
        <p:spPr/>
        <p:txBody>
          <a:bodyPr/>
          <a:lstStyle/>
          <a:p>
            <a:fld id="{FA00FD27-8DB0-4CB2-BD37-BEA95C6A1008}" type="slidenum">
              <a:rPr lang="en-IN" smtClean="0"/>
              <a:t>10</a:t>
            </a:fld>
            <a:endParaRPr lang="en-IN"/>
          </a:p>
        </p:txBody>
      </p:sp>
    </p:spTree>
    <p:extLst>
      <p:ext uri="{BB962C8B-B14F-4D97-AF65-F5344CB8AC3E}">
        <p14:creationId xmlns:p14="http://schemas.microsoft.com/office/powerpoint/2010/main" val="386892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35993F5-6BB4-0423-7DBB-BED7DE5F7423}"/>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2A3C564F-C6AD-3196-7B60-4A100C1C6AAE}"/>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23F70A49-F951-F48B-337A-36D1A963B7A1}"/>
              </a:ext>
            </a:extLst>
          </p:cNvPr>
          <p:cNvSpPr>
            <a:spLocks noGrp="1"/>
          </p:cNvSpPr>
          <p:nvPr>
            <p:ph type="sldNum" sz="quarter" idx="12"/>
          </p:nvPr>
        </p:nvSpPr>
        <p:spPr/>
        <p:txBody>
          <a:bodyPr/>
          <a:lstStyle/>
          <a:p>
            <a:fld id="{FA00FD27-8DB0-4CB2-BD37-BEA95C6A1008}" type="slidenum">
              <a:rPr lang="en-IN" smtClean="0"/>
              <a:t>11</a:t>
            </a:fld>
            <a:endParaRPr lang="en-IN"/>
          </a:p>
        </p:txBody>
      </p:sp>
      <p:sp>
        <p:nvSpPr>
          <p:cNvPr id="7" name="Title 1">
            <a:extLst>
              <a:ext uri="{FF2B5EF4-FFF2-40B4-BE49-F238E27FC236}">
                <a16:creationId xmlns:a16="http://schemas.microsoft.com/office/drawing/2014/main" id="{C9552D48-56E1-8A55-0C0C-020B9CA48A8E}"/>
              </a:ext>
            </a:extLst>
          </p:cNvPr>
          <p:cNvSpPr>
            <a:spLocks noGrp="1"/>
          </p:cNvSpPr>
          <p:nvPr>
            <p:ph type="title"/>
          </p:nvPr>
        </p:nvSpPr>
        <p:spPr>
          <a:xfrm>
            <a:off x="575508" y="748489"/>
            <a:ext cx="4966320" cy="1000152"/>
          </a:xfrm>
        </p:spPr>
        <p:txBody>
          <a:bodyPr>
            <a:normAutofit/>
          </a:bodyPr>
          <a:lstStyle/>
          <a:p>
            <a:r>
              <a:rPr lang="en-US" sz="2400" b="1" dirty="0">
                <a:latin typeface="Times New Roman" panose="02020603050405020304" pitchFamily="18" charset="0"/>
                <a:cs typeface="Times New Roman" panose="02020603050405020304" pitchFamily="18" charset="0"/>
              </a:rPr>
              <a:t>DESIGN AND METHOLOGIES</a:t>
            </a:r>
            <a:endParaRPr lang="en-IN" sz="2400" b="1"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EC7D6C1-BFC3-46EE-3B7E-F7BE86FC8567}"/>
              </a:ext>
            </a:extLst>
          </p:cNvPr>
          <p:cNvSpPr>
            <a:spLocks noGrp="1"/>
          </p:cNvSpPr>
          <p:nvPr>
            <p:ph idx="1"/>
          </p:nvPr>
        </p:nvSpPr>
        <p:spPr>
          <a:xfrm>
            <a:off x="539552" y="2060848"/>
            <a:ext cx="7772400" cy="4050792"/>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 1: AI Voice Assistant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 2: Gesture Recognition</a:t>
            </a:r>
          </a:p>
          <a:p>
            <a:pPr>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88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D09E5-2A46-4197-84BE-FB6DF8F71D24}"/>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DESIGN AND METHOLOGIES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A3EF3F-6DBB-46F9-9395-C8AED19F621F}"/>
              </a:ext>
            </a:extLst>
          </p:cNvPr>
          <p:cNvSpPr>
            <a:spLocks noGrp="1"/>
          </p:cNvSpPr>
          <p:nvPr>
            <p:ph idx="1"/>
          </p:nvPr>
        </p:nvSpPr>
        <p:spPr>
          <a:xfrm>
            <a:off x="675132" y="1772816"/>
            <a:ext cx="7772400" cy="4050792"/>
          </a:xfrm>
        </p:spPr>
        <p:txBody>
          <a:bodyPr>
            <a:normAutofit/>
          </a:bodyPr>
          <a:lstStyle/>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Hand detection: </a:t>
            </a:r>
            <a:r>
              <a:rPr lang="en-US" dirty="0">
                <a:latin typeface="Times New Roman" panose="02020603050405020304" pitchFamily="18" charset="0"/>
                <a:cs typeface="Times New Roman" panose="02020603050405020304" pitchFamily="18" charset="0"/>
              </a:rPr>
              <a:t>The first step in most virtual mouse systems is detecting the presence of a hand in the input image or video frame. This can be done using color-based or depth-based segmentation, which isolates the hand region based on its distinctive color or depth values.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Hand segmentation: </a:t>
            </a:r>
            <a:r>
              <a:rPr lang="en-US" dirty="0">
                <a:latin typeface="Times New Roman" panose="02020603050405020304" pitchFamily="18" charset="0"/>
                <a:cs typeface="Times New Roman" panose="02020603050405020304" pitchFamily="18" charset="0"/>
              </a:rPr>
              <a:t>After detecting the hand region, the next step is to segment the hand from the background and eliminate noise or unwanted regions. This can be done using various techniques such as thresholding, morphological operations, and contour analysis.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User interface: </a:t>
            </a:r>
            <a:r>
              <a:rPr lang="en-US" dirty="0">
                <a:latin typeface="Times New Roman" panose="02020603050405020304" pitchFamily="18" charset="0"/>
                <a:cs typeface="Times New Roman" panose="02020603050405020304" pitchFamily="18" charset="0"/>
              </a:rPr>
              <a:t>The virtual mouse system can have a graphical user interface that displays the current position of the mouse cursor, the recognized gesture, and the available functions or commands. The user interface can be designed to be simple and intuitive, and can provide feedback to the user about the system's performance and accuracy.</a:t>
            </a:r>
          </a:p>
          <a:p>
            <a:pPr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45628593-0FB0-4A31-8DA2-ACA06B125012}"/>
              </a:ext>
            </a:extLst>
          </p:cNvPr>
          <p:cNvSpPr>
            <a:spLocks noGrp="1"/>
          </p:cNvSpPr>
          <p:nvPr>
            <p:ph type="dt" sz="half" idx="10"/>
          </p:nvPr>
        </p:nvSpPr>
        <p:spPr/>
        <p:txBody>
          <a:bodyPr/>
          <a:lstStyle/>
          <a:p>
            <a:fld id="{1C97E6A9-E6AF-4136-81B9-D9D4593781CD}" type="datetime1">
              <a:rPr lang="en-IN" smtClean="0"/>
              <a:t>22-03-2024</a:t>
            </a:fld>
            <a:endParaRPr lang="en-IN"/>
          </a:p>
        </p:txBody>
      </p:sp>
      <p:sp>
        <p:nvSpPr>
          <p:cNvPr id="4" name="Footer Placeholder 3">
            <a:extLst>
              <a:ext uri="{FF2B5EF4-FFF2-40B4-BE49-F238E27FC236}">
                <a16:creationId xmlns:a16="http://schemas.microsoft.com/office/drawing/2014/main" id="{01393D96-F1D2-4C88-9C71-581B277B8A95}"/>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9BC76D7B-468F-46A2-BBDC-8FF801C7287D}"/>
              </a:ext>
            </a:extLst>
          </p:cNvPr>
          <p:cNvSpPr>
            <a:spLocks noGrp="1"/>
          </p:cNvSpPr>
          <p:nvPr>
            <p:ph type="sldNum" sz="quarter" idx="12"/>
          </p:nvPr>
        </p:nvSpPr>
        <p:spPr/>
        <p:txBody>
          <a:bodyPr/>
          <a:lstStyle/>
          <a:p>
            <a:fld id="{FA00FD27-8DB0-4CB2-BD37-BEA95C6A1008}" type="slidenum">
              <a:rPr lang="en-IN" smtClean="0"/>
              <a:t>12</a:t>
            </a:fld>
            <a:endParaRPr lang="en-IN"/>
          </a:p>
        </p:txBody>
      </p:sp>
    </p:spTree>
    <p:extLst>
      <p:ext uri="{BB962C8B-B14F-4D97-AF65-F5344CB8AC3E}">
        <p14:creationId xmlns:p14="http://schemas.microsoft.com/office/powerpoint/2010/main" val="305124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08B63-3BD2-43D1-A321-9B0FE727B192}"/>
              </a:ext>
            </a:extLst>
          </p:cNvPr>
          <p:cNvSpPr>
            <a:spLocks noGrp="1"/>
          </p:cNvSpPr>
          <p:nvPr>
            <p:ph idx="1"/>
          </p:nvPr>
        </p:nvSpPr>
        <p:spPr>
          <a:xfrm>
            <a:off x="675132" y="1628800"/>
            <a:ext cx="7772400" cy="4050792"/>
          </a:xfrm>
        </p:spPr>
        <p:txBody>
          <a:bodyPr>
            <a:normAutofit/>
          </a:bodyPr>
          <a:lstStyle/>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Gesture recognition: </a:t>
            </a:r>
            <a:r>
              <a:rPr lang="en-US" dirty="0">
                <a:latin typeface="Times New Roman" panose="02020603050405020304" pitchFamily="18" charset="0"/>
                <a:cs typeface="Times New Roman" panose="02020603050405020304" pitchFamily="18" charset="0"/>
              </a:rPr>
              <a:t>Once the hand region is segmented, the next step is to recognize the gesture performed by the hand. This can be done using machine learning algorithms, such as decision trees, support vector machines, or random forests, or using deep learning models, such as convolutional neural networks or recurrent neural networks.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Mouse control: </a:t>
            </a:r>
            <a:r>
              <a:rPr lang="en-US" dirty="0">
                <a:latin typeface="Times New Roman" panose="02020603050405020304" pitchFamily="18" charset="0"/>
                <a:cs typeface="Times New Roman" panose="02020603050405020304" pitchFamily="18" charset="0"/>
              </a:rPr>
              <a:t>After recognizing the gesture, the final step is to control the mouse cursor based on the gesture. This can be done using different approaches such as mapping the gesture to the cursor movement, clicking and dragging functions, or other customized functions based on the application.</a:t>
            </a:r>
          </a:p>
          <a:p>
            <a:pPr marL="0" indent="0" algn="just">
              <a:buNone/>
            </a:pPr>
            <a:r>
              <a:rPr lang="en-US" sz="2200"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60B42CDB-5797-48A0-B4E4-2C9C250CB994}"/>
              </a:ext>
            </a:extLst>
          </p:cNvPr>
          <p:cNvSpPr>
            <a:spLocks noGrp="1"/>
          </p:cNvSpPr>
          <p:nvPr>
            <p:ph type="dt" sz="half" idx="10"/>
          </p:nvPr>
        </p:nvSpPr>
        <p:spPr/>
        <p:txBody>
          <a:bodyPr/>
          <a:lstStyle/>
          <a:p>
            <a:fld id="{B0BB0584-8292-43A0-945E-D5FA59BFE0E9}" type="datetime1">
              <a:rPr lang="en-IN" smtClean="0"/>
              <a:t>22-03-2024</a:t>
            </a:fld>
            <a:endParaRPr lang="en-IN"/>
          </a:p>
        </p:txBody>
      </p:sp>
      <p:sp>
        <p:nvSpPr>
          <p:cNvPr id="4" name="Footer Placeholder 3">
            <a:extLst>
              <a:ext uri="{FF2B5EF4-FFF2-40B4-BE49-F238E27FC236}">
                <a16:creationId xmlns:a16="http://schemas.microsoft.com/office/drawing/2014/main" id="{2C37BE96-E059-4B02-B16D-0895497CC501}"/>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1259DF69-412B-4661-8E6B-9F435702C3B6}"/>
              </a:ext>
            </a:extLst>
          </p:cNvPr>
          <p:cNvSpPr>
            <a:spLocks noGrp="1"/>
          </p:cNvSpPr>
          <p:nvPr>
            <p:ph type="sldNum" sz="quarter" idx="12"/>
          </p:nvPr>
        </p:nvSpPr>
        <p:spPr/>
        <p:txBody>
          <a:bodyPr/>
          <a:lstStyle/>
          <a:p>
            <a:fld id="{FA00FD27-8DB0-4CB2-BD37-BEA95C6A1008}" type="slidenum">
              <a:rPr lang="en-IN" smtClean="0"/>
              <a:t>13</a:t>
            </a:fld>
            <a:endParaRPr lang="en-IN"/>
          </a:p>
        </p:txBody>
      </p:sp>
      <p:sp>
        <p:nvSpPr>
          <p:cNvPr id="7" name="TextBox 6">
            <a:extLst>
              <a:ext uri="{FF2B5EF4-FFF2-40B4-BE49-F238E27FC236}">
                <a16:creationId xmlns:a16="http://schemas.microsoft.com/office/drawing/2014/main" id="{3404B253-0881-19C2-DAFB-8E7AAAE1B47F}"/>
              </a:ext>
            </a:extLst>
          </p:cNvPr>
          <p:cNvSpPr txBox="1"/>
          <p:nvPr/>
        </p:nvSpPr>
        <p:spPr>
          <a:xfrm>
            <a:off x="844297" y="4734319"/>
            <a:ext cx="7603235" cy="1554272"/>
          </a:xfrm>
          <a:prstGeom prst="rect">
            <a:avLst/>
          </a:prstGeom>
          <a:noFill/>
        </p:spPr>
        <p:txBody>
          <a:bodyPr wrap="square">
            <a:spAutoFit/>
          </a:bodyPr>
          <a:lstStyle/>
          <a:p>
            <a:pPr algn="just"/>
            <a:r>
              <a:rPr lang="en-US" sz="1900" dirty="0">
                <a:latin typeface="Times New Roman" panose="02020603050405020304" pitchFamily="18" charset="0"/>
                <a:cs typeface="Times New Roman" panose="02020603050405020304" pitchFamily="18" charset="0"/>
              </a:rPr>
              <a:t>These methodologies can be implemented using different tools and  technologies such as OpenCV, TensorFlow, </a:t>
            </a:r>
            <a:r>
              <a:rPr lang="en-US" sz="1900" dirty="0" err="1">
                <a:latin typeface="Times New Roman" panose="02020603050405020304" pitchFamily="18" charset="0"/>
                <a:cs typeface="Times New Roman" panose="02020603050405020304" pitchFamily="18" charset="0"/>
              </a:rPr>
              <a:t>PyTorch</a:t>
            </a:r>
            <a:r>
              <a:rPr lang="en-US" sz="1900" dirty="0">
                <a:latin typeface="Times New Roman" panose="02020603050405020304" pitchFamily="18" charset="0"/>
                <a:cs typeface="Times New Roman" panose="02020603050405020304" pitchFamily="18" charset="0"/>
              </a:rPr>
              <a:t>, or other computer vision and machine learning libraries. The choice of methodology depends on the specific requirements of the application, such as accuracy, speed, robustness, and adaptability to different environments and users.</a:t>
            </a:r>
            <a:endParaRPr lang="en-IN" sz="1900" dirty="0"/>
          </a:p>
        </p:txBody>
      </p:sp>
    </p:spTree>
    <p:extLst>
      <p:ext uri="{BB962C8B-B14F-4D97-AF65-F5344CB8AC3E}">
        <p14:creationId xmlns:p14="http://schemas.microsoft.com/office/powerpoint/2010/main" val="2436724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DE4F-FCF5-C101-D72E-A4D1E51E24B6}"/>
              </a:ext>
            </a:extLst>
          </p:cNvPr>
          <p:cNvSpPr>
            <a:spLocks noGrp="1"/>
          </p:cNvSpPr>
          <p:nvPr>
            <p:ph type="title"/>
          </p:nvPr>
        </p:nvSpPr>
        <p:spPr>
          <a:xfrm>
            <a:off x="268131" y="1021809"/>
            <a:ext cx="6921204" cy="576064"/>
          </a:xfrm>
        </p:spPr>
        <p:txBody>
          <a:bodyPr>
            <a:noAutofit/>
          </a:bodyPr>
          <a:lstStyle/>
          <a:p>
            <a:r>
              <a:rPr lang="en" sz="2400" b="1" dirty="0">
                <a:solidFill>
                  <a:schemeClr val="tx1"/>
                </a:solidFill>
                <a:latin typeface="Times New Roman" panose="02020603050405020304" pitchFamily="18" charset="0"/>
                <a:cs typeface="Times New Roman" panose="02020603050405020304" pitchFamily="18" charset="0"/>
              </a:rPr>
              <a:t>Flow chart of Gesture Recognition</a:t>
            </a:r>
            <a:endParaRPr lang="en-IN" sz="2400" b="1" dirty="0">
              <a:solidFill>
                <a:schemeClr val="tx1"/>
              </a:solidFill>
            </a:endParaRPr>
          </a:p>
        </p:txBody>
      </p:sp>
      <p:sp>
        <p:nvSpPr>
          <p:cNvPr id="4" name="Date Placeholder 3">
            <a:extLst>
              <a:ext uri="{FF2B5EF4-FFF2-40B4-BE49-F238E27FC236}">
                <a16:creationId xmlns:a16="http://schemas.microsoft.com/office/drawing/2014/main" id="{13FF0D35-7B79-18F5-7F1B-420F05979E8E}"/>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23E1F9D0-2D3E-2ABD-189F-47586D8BA550}"/>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C38DFADA-73B7-2E6B-8F30-3098E9F85D40}"/>
              </a:ext>
            </a:extLst>
          </p:cNvPr>
          <p:cNvSpPr>
            <a:spLocks noGrp="1"/>
          </p:cNvSpPr>
          <p:nvPr>
            <p:ph type="sldNum" sz="quarter" idx="12"/>
          </p:nvPr>
        </p:nvSpPr>
        <p:spPr/>
        <p:txBody>
          <a:bodyPr/>
          <a:lstStyle/>
          <a:p>
            <a:fld id="{FA00FD27-8DB0-4CB2-BD37-BEA95C6A1008}" type="slidenum">
              <a:rPr lang="en-IN" smtClean="0"/>
              <a:t>14</a:t>
            </a:fld>
            <a:endParaRPr lang="en-IN"/>
          </a:p>
        </p:txBody>
      </p:sp>
      <p:pic>
        <p:nvPicPr>
          <p:cNvPr id="7" name="Picture 2">
            <a:extLst>
              <a:ext uri="{FF2B5EF4-FFF2-40B4-BE49-F238E27FC236}">
                <a16:creationId xmlns:a16="http://schemas.microsoft.com/office/drawing/2014/main" id="{E608A527-E752-F901-BBD5-4DBCD2AFF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8" y="1918334"/>
            <a:ext cx="4706679" cy="31374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1D293F-5F1F-AFD5-1D94-461DA1B18C37}"/>
              </a:ext>
            </a:extLst>
          </p:cNvPr>
          <p:cNvPicPr>
            <a:picLocks noChangeAspect="1"/>
          </p:cNvPicPr>
          <p:nvPr/>
        </p:nvPicPr>
        <p:blipFill>
          <a:blip r:embed="rId3"/>
          <a:stretch>
            <a:fillRect/>
          </a:stretch>
        </p:blipFill>
        <p:spPr>
          <a:xfrm>
            <a:off x="4876801" y="1918334"/>
            <a:ext cx="4023359" cy="3137464"/>
          </a:xfrm>
          <a:prstGeom prst="rect">
            <a:avLst/>
          </a:prstGeom>
        </p:spPr>
      </p:pic>
    </p:spTree>
    <p:extLst>
      <p:ext uri="{BB962C8B-B14F-4D97-AF65-F5344CB8AC3E}">
        <p14:creationId xmlns:p14="http://schemas.microsoft.com/office/powerpoint/2010/main" val="180832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2F122-7A33-18AC-0ECF-F148F307628E}"/>
              </a:ext>
            </a:extLst>
          </p:cNvPr>
          <p:cNvSpPr>
            <a:spLocks noGrp="1"/>
          </p:cNvSpPr>
          <p:nvPr>
            <p:ph idx="1"/>
          </p:nvPr>
        </p:nvSpPr>
        <p:spPr>
          <a:xfrm>
            <a:off x="539552" y="836712"/>
            <a:ext cx="7772400" cy="5256584"/>
          </a:xfrm>
        </p:spPr>
        <p:txBody>
          <a:bodyPr>
            <a:normAutofit fontScale="92500" lnSpcReduction="10000"/>
          </a:bodyPr>
          <a:lstStyle/>
          <a:p>
            <a:pPr marL="4000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Text to speech module </a:t>
            </a:r>
            <a:r>
              <a:rPr lang="en-IN" sz="1800"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Text-to-Speech (TTS) refers to the ability of computers to read text aloud. A TTS Engine converts written text to a phonemic representation, then converts the phonemic representation to waveforms that can be output as sound. TTS engines with different languages, dialects and specialized vocabularies are available through third-party publishers.</a:t>
            </a:r>
          </a:p>
          <a:p>
            <a:pPr marL="4000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Speech to text conversion : </a:t>
            </a:r>
            <a:r>
              <a:rPr lang="en-US" sz="1800" dirty="0">
                <a:latin typeface="Times New Roman" panose="02020603050405020304" pitchFamily="18" charset="0"/>
                <a:cs typeface="Times New Roman" panose="02020603050405020304" pitchFamily="18" charset="0"/>
              </a:rPr>
              <a:t>It decodes the voice command and performs the operation then shows the voice command as textual output in the terminal.</a:t>
            </a:r>
          </a:p>
          <a:p>
            <a:pPr marL="4000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Speech recognition :  </a:t>
            </a:r>
            <a:r>
              <a:rPr lang="en-IN" sz="1800" dirty="0">
                <a:solidFill>
                  <a:schemeClr val="tx1"/>
                </a:solidFill>
                <a:latin typeface="Times New Roman" panose="02020603050405020304" pitchFamily="18" charset="0"/>
                <a:cs typeface="Times New Roman" panose="02020603050405020304" pitchFamily="18" charset="0"/>
              </a:rPr>
              <a:t>It is </a:t>
            </a:r>
            <a:r>
              <a:rPr lang="en-US" sz="1800" i="0" dirty="0">
                <a:solidFill>
                  <a:schemeClr val="tx1"/>
                </a:solidFill>
                <a:effectLst/>
                <a:latin typeface="Times New Roman" panose="02020603050405020304" pitchFamily="18" charset="0"/>
                <a:cs typeface="Times New Roman" panose="02020603050405020304" pitchFamily="18" charset="0"/>
              </a:rPr>
              <a:t>also known as automatic speech recognition (ASR), computer speech recognition, or speech-to-text, is a capability which enables a program to process human speech into a written format.</a:t>
            </a:r>
          </a:p>
          <a:p>
            <a:pPr algn="just">
              <a:buFont typeface="Arial" panose="020B0604020202020204" pitchFamily="34" charset="0"/>
              <a:buChar cha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The assistant continually asks the user for feedback and watches for new commands. Depending on the user's requirements, the receiving or listening time </a:t>
            </a:r>
            <a:r>
              <a:rPr lang="en-IN" sz="1800" b="0" i="0" u="none" strike="noStrike" baseline="0" dirty="0">
                <a:solidFill>
                  <a:schemeClr val="tx1"/>
                </a:solidFill>
                <a:latin typeface="Times New Roman" panose="02020603050405020304" pitchFamily="18" charset="0"/>
                <a:cs typeface="Times New Roman" panose="02020603050405020304" pitchFamily="18" charset="0"/>
              </a:rPr>
              <a:t>can be changed.</a:t>
            </a:r>
          </a:p>
          <a:p>
            <a:pPr algn="l">
              <a:buFont typeface="Arial" panose="020B0604020202020204" pitchFamily="34" charset="0"/>
              <a:buChar cha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If the helper doesn't comprehend the instruction the first time, it will keep inquiring the user to pardon </a:t>
            </a:r>
            <a:r>
              <a:rPr lang="en-IN" sz="1800" b="0" i="0" u="none" strike="noStrike" baseline="0" dirty="0">
                <a:solidFill>
                  <a:schemeClr val="tx1"/>
                </a:solidFill>
                <a:latin typeface="Times New Roman" panose="02020603050405020304" pitchFamily="18" charset="0"/>
                <a:cs typeface="Times New Roman" panose="02020603050405020304" pitchFamily="18" charset="0"/>
              </a:rPr>
              <a:t>it.</a:t>
            </a:r>
          </a:p>
          <a:p>
            <a:pPr algn="l">
              <a:buFont typeface="Arial" panose="020B0604020202020204" pitchFamily="34" charset="0"/>
              <a:buChar cha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This assistant may be set to talk in either a male or female voice, depending on the user's preferences.</a:t>
            </a:r>
          </a:p>
          <a:p>
            <a:pPr marL="0" indent="0" algn="just">
              <a:buNone/>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A collection of interconnected modules makes up the Python Library. provides content packages that can be used many times across different applications. It simplify and makes programming useful for the editor. Packages like OpenCV,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mediapipe</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pyttsx3, and speech recognition have been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utilised</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by us</a:t>
            </a:r>
            <a:r>
              <a:rPr lang="en-US" sz="1800" dirty="0">
                <a:solidFill>
                  <a:schemeClr val="tx1"/>
                </a:solidFill>
                <a:latin typeface="Times New Roman" panose="02020603050405020304" pitchFamily="18" charset="0"/>
                <a:cs typeface="Times New Roman" panose="02020603050405020304" pitchFamily="18" charset="0"/>
              </a:rPr>
              <a:t>.</a:t>
            </a:r>
            <a:endParaRPr lang="en-IN" sz="1800"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lang="en-IN" sz="1800" dirty="0"/>
          </a:p>
        </p:txBody>
      </p:sp>
      <p:sp>
        <p:nvSpPr>
          <p:cNvPr id="4" name="Date Placeholder 3">
            <a:extLst>
              <a:ext uri="{FF2B5EF4-FFF2-40B4-BE49-F238E27FC236}">
                <a16:creationId xmlns:a16="http://schemas.microsoft.com/office/drawing/2014/main" id="{4102FB4F-6032-FBA4-C5ED-923CD562B45D}"/>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FFE25791-9E05-8F44-2F23-C842D5730C07}"/>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207A4A85-B927-BA38-CA3A-45161FE3DA1C}"/>
              </a:ext>
            </a:extLst>
          </p:cNvPr>
          <p:cNvSpPr>
            <a:spLocks noGrp="1"/>
          </p:cNvSpPr>
          <p:nvPr>
            <p:ph type="sldNum" sz="quarter" idx="12"/>
          </p:nvPr>
        </p:nvSpPr>
        <p:spPr/>
        <p:txBody>
          <a:bodyPr/>
          <a:lstStyle/>
          <a:p>
            <a:fld id="{FA00FD27-8DB0-4CB2-BD37-BEA95C6A1008}" type="slidenum">
              <a:rPr lang="en-IN" smtClean="0"/>
              <a:t>15</a:t>
            </a:fld>
            <a:endParaRPr lang="en-IN"/>
          </a:p>
        </p:txBody>
      </p:sp>
    </p:spTree>
    <p:extLst>
      <p:ext uri="{BB962C8B-B14F-4D97-AF65-F5344CB8AC3E}">
        <p14:creationId xmlns:p14="http://schemas.microsoft.com/office/powerpoint/2010/main" val="1642712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B006-C279-0E16-C2A5-9ABA68CFBD55}"/>
              </a:ext>
            </a:extLst>
          </p:cNvPr>
          <p:cNvSpPr>
            <a:spLocks noGrp="1"/>
          </p:cNvSpPr>
          <p:nvPr>
            <p:ph type="title"/>
          </p:nvPr>
        </p:nvSpPr>
        <p:spPr>
          <a:xfrm>
            <a:off x="539552" y="476672"/>
            <a:ext cx="5614392" cy="712120"/>
          </a:xfrm>
        </p:spPr>
        <p:txBody>
          <a:bodyPr>
            <a:normAutofit/>
          </a:bodyPr>
          <a:lstStyle/>
          <a:p>
            <a:r>
              <a:rPr lang="en-US" sz="2400" b="1" dirty="0">
                <a:latin typeface="Times New Roman" panose="02020603050405020304" pitchFamily="18" charset="0"/>
                <a:cs typeface="Times New Roman" panose="02020603050405020304" pitchFamily="18" charset="0"/>
              </a:rPr>
              <a:t>ARCHITECTURE DIAGRAM</a:t>
            </a:r>
            <a:endParaRPr lang="en-IN" sz="2400" dirty="0"/>
          </a:p>
        </p:txBody>
      </p:sp>
      <p:sp>
        <p:nvSpPr>
          <p:cNvPr id="4" name="Date Placeholder 3">
            <a:extLst>
              <a:ext uri="{FF2B5EF4-FFF2-40B4-BE49-F238E27FC236}">
                <a16:creationId xmlns:a16="http://schemas.microsoft.com/office/drawing/2014/main" id="{74280416-6EBE-24BB-AA62-A3AA20E49CC8}"/>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2C3749EA-4E70-A3EF-E754-8C042F16D3C5}"/>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000BB64A-8E62-DB59-A303-23B3358FB529}"/>
              </a:ext>
            </a:extLst>
          </p:cNvPr>
          <p:cNvSpPr>
            <a:spLocks noGrp="1"/>
          </p:cNvSpPr>
          <p:nvPr>
            <p:ph type="sldNum" sz="quarter" idx="12"/>
          </p:nvPr>
        </p:nvSpPr>
        <p:spPr/>
        <p:txBody>
          <a:bodyPr/>
          <a:lstStyle/>
          <a:p>
            <a:fld id="{FA00FD27-8DB0-4CB2-BD37-BEA95C6A1008}" type="slidenum">
              <a:rPr lang="en-IN" smtClean="0"/>
              <a:t>16</a:t>
            </a:fld>
            <a:endParaRPr lang="en-IN"/>
          </a:p>
        </p:txBody>
      </p:sp>
      <p:pic>
        <p:nvPicPr>
          <p:cNvPr id="7" name="Picture 6">
            <a:extLst>
              <a:ext uri="{FF2B5EF4-FFF2-40B4-BE49-F238E27FC236}">
                <a16:creationId xmlns:a16="http://schemas.microsoft.com/office/drawing/2014/main" id="{3083851E-AF80-8A2B-9C15-65CB8ADE353E}"/>
              </a:ext>
            </a:extLst>
          </p:cNvPr>
          <p:cNvPicPr>
            <a:picLocks noChangeAspect="1"/>
          </p:cNvPicPr>
          <p:nvPr/>
        </p:nvPicPr>
        <p:blipFill rotWithShape="1">
          <a:blip r:embed="rId2"/>
          <a:srcRect b="50001"/>
          <a:stretch/>
        </p:blipFill>
        <p:spPr>
          <a:xfrm>
            <a:off x="251520" y="1385514"/>
            <a:ext cx="3558168" cy="4086972"/>
          </a:xfrm>
          <a:prstGeom prst="rect">
            <a:avLst/>
          </a:prstGeom>
        </p:spPr>
      </p:pic>
      <p:sp>
        <p:nvSpPr>
          <p:cNvPr id="8" name="Arrow: Right 7">
            <a:extLst>
              <a:ext uri="{FF2B5EF4-FFF2-40B4-BE49-F238E27FC236}">
                <a16:creationId xmlns:a16="http://schemas.microsoft.com/office/drawing/2014/main" id="{F3C2CF3B-DDB4-D6FD-70E0-6062DF317F47}"/>
              </a:ext>
            </a:extLst>
          </p:cNvPr>
          <p:cNvSpPr/>
          <p:nvPr/>
        </p:nvSpPr>
        <p:spPr>
          <a:xfrm>
            <a:off x="4024374" y="3346100"/>
            <a:ext cx="659360" cy="362281"/>
          </a:xfrm>
          <a:prstGeom prst="right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D307BC8-2995-664A-FD63-15FA7F270B2E}"/>
              </a:ext>
            </a:extLst>
          </p:cNvPr>
          <p:cNvPicPr>
            <a:picLocks noChangeAspect="1"/>
          </p:cNvPicPr>
          <p:nvPr/>
        </p:nvPicPr>
        <p:blipFill rotWithShape="1">
          <a:blip r:embed="rId2"/>
          <a:srcRect t="49407"/>
          <a:stretch/>
        </p:blipFill>
        <p:spPr>
          <a:xfrm>
            <a:off x="4840717" y="1844824"/>
            <a:ext cx="3516460" cy="4086971"/>
          </a:xfrm>
          <a:prstGeom prst="rect">
            <a:avLst/>
          </a:prstGeom>
        </p:spPr>
      </p:pic>
    </p:spTree>
    <p:extLst>
      <p:ext uri="{BB962C8B-B14F-4D97-AF65-F5344CB8AC3E}">
        <p14:creationId xmlns:p14="http://schemas.microsoft.com/office/powerpoint/2010/main" val="125740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E6B8-67F1-41ED-E032-6AB3EB647FAD}"/>
              </a:ext>
            </a:extLst>
          </p:cNvPr>
          <p:cNvSpPr>
            <a:spLocks noGrp="1"/>
          </p:cNvSpPr>
          <p:nvPr>
            <p:ph type="title"/>
          </p:nvPr>
        </p:nvSpPr>
        <p:spPr>
          <a:xfrm>
            <a:off x="685800" y="484632"/>
            <a:ext cx="6262464" cy="424088"/>
          </a:xfrm>
        </p:spPr>
        <p:txBody>
          <a:bodyPr>
            <a:noAutofit/>
          </a:bodyPr>
          <a:lstStyle/>
          <a:p>
            <a:br>
              <a:rPr lang="en" sz="2400" b="1" dirty="0">
                <a:solidFill>
                  <a:schemeClr val="tx1"/>
                </a:solidFill>
                <a:latin typeface="Times New Roman" panose="02020603050405020304" pitchFamily="18" charset="0"/>
                <a:cs typeface="Times New Roman" panose="02020603050405020304" pitchFamily="18" charset="0"/>
              </a:rPr>
            </a:br>
            <a:r>
              <a:rPr lang="en" sz="2400" b="1" dirty="0">
                <a:solidFill>
                  <a:schemeClr val="tx1"/>
                </a:solidFill>
                <a:latin typeface="Times New Roman" panose="02020603050405020304" pitchFamily="18" charset="0"/>
                <a:cs typeface="Times New Roman" panose="02020603050405020304" pitchFamily="18" charset="0"/>
              </a:rPr>
              <a:t>ARCHITECTURE OF VOICE ASSISTANT</a:t>
            </a:r>
            <a:endParaRPr lang="en-IN" sz="2400" b="1" dirty="0">
              <a:solidFill>
                <a:schemeClr val="tx1"/>
              </a:solidFill>
            </a:endParaRPr>
          </a:p>
        </p:txBody>
      </p:sp>
      <p:sp>
        <p:nvSpPr>
          <p:cNvPr id="4" name="Date Placeholder 3">
            <a:extLst>
              <a:ext uri="{FF2B5EF4-FFF2-40B4-BE49-F238E27FC236}">
                <a16:creationId xmlns:a16="http://schemas.microsoft.com/office/drawing/2014/main" id="{125EF012-C365-F7E1-7B2A-76E587EF6D00}"/>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4E389E36-D40D-0AB9-6222-9E79DEF06C85}"/>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D4FFEB40-F3FB-DED3-B995-2DF653C27FED}"/>
              </a:ext>
            </a:extLst>
          </p:cNvPr>
          <p:cNvSpPr>
            <a:spLocks noGrp="1"/>
          </p:cNvSpPr>
          <p:nvPr>
            <p:ph type="sldNum" sz="quarter" idx="12"/>
          </p:nvPr>
        </p:nvSpPr>
        <p:spPr/>
        <p:txBody>
          <a:bodyPr/>
          <a:lstStyle/>
          <a:p>
            <a:fld id="{FA00FD27-8DB0-4CB2-BD37-BEA95C6A1008}" type="slidenum">
              <a:rPr lang="en-IN" smtClean="0"/>
              <a:t>17</a:t>
            </a:fld>
            <a:endParaRPr lang="en-IN"/>
          </a:p>
        </p:txBody>
      </p:sp>
      <p:pic>
        <p:nvPicPr>
          <p:cNvPr id="8" name="Picture 7">
            <a:extLst>
              <a:ext uri="{FF2B5EF4-FFF2-40B4-BE49-F238E27FC236}">
                <a16:creationId xmlns:a16="http://schemas.microsoft.com/office/drawing/2014/main" id="{63A757B5-0D1B-931D-3C7B-9E96D6F07726}"/>
              </a:ext>
            </a:extLst>
          </p:cNvPr>
          <p:cNvPicPr>
            <a:picLocks noChangeAspect="1"/>
          </p:cNvPicPr>
          <p:nvPr/>
        </p:nvPicPr>
        <p:blipFill>
          <a:blip r:embed="rId2"/>
          <a:stretch>
            <a:fillRect/>
          </a:stretch>
        </p:blipFill>
        <p:spPr>
          <a:xfrm>
            <a:off x="2195736" y="1099988"/>
            <a:ext cx="3962953" cy="5172797"/>
          </a:xfrm>
          <a:prstGeom prst="rect">
            <a:avLst/>
          </a:prstGeom>
        </p:spPr>
      </p:pic>
    </p:spTree>
    <p:extLst>
      <p:ext uri="{BB962C8B-B14F-4D97-AF65-F5344CB8AC3E}">
        <p14:creationId xmlns:p14="http://schemas.microsoft.com/office/powerpoint/2010/main" val="311698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DATA FLOW DIAGRAM</a:t>
            </a:r>
          </a:p>
        </p:txBody>
      </p:sp>
      <p:sp>
        <p:nvSpPr>
          <p:cNvPr id="3" name="Date Placeholder 2">
            <a:extLst>
              <a:ext uri="{FF2B5EF4-FFF2-40B4-BE49-F238E27FC236}">
                <a16:creationId xmlns:a16="http://schemas.microsoft.com/office/drawing/2014/main" id="{9FEEB7FD-5113-429E-97E7-39F55D41A12C}"/>
              </a:ext>
            </a:extLst>
          </p:cNvPr>
          <p:cNvSpPr>
            <a:spLocks noGrp="1"/>
          </p:cNvSpPr>
          <p:nvPr>
            <p:ph type="dt" sz="half" idx="10"/>
          </p:nvPr>
        </p:nvSpPr>
        <p:spPr/>
        <p:txBody>
          <a:bodyPr/>
          <a:lstStyle/>
          <a:p>
            <a:fld id="{55E3AA76-41E4-444A-A1EB-FF3D494392FE}" type="datetime1">
              <a:rPr lang="en-IN" smtClean="0"/>
              <a:t>22-03-2024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18</a:t>
            </a:fld>
            <a:endParaRPr lang="en-IN"/>
          </a:p>
        </p:txBody>
      </p:sp>
      <p:pic>
        <p:nvPicPr>
          <p:cNvPr id="12" name="Content Placeholder 11">
            <a:extLst>
              <a:ext uri="{FF2B5EF4-FFF2-40B4-BE49-F238E27FC236}">
                <a16:creationId xmlns:a16="http://schemas.microsoft.com/office/drawing/2014/main" id="{75E9EB57-28E9-3DAB-2230-CCAEA26801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1844824"/>
            <a:ext cx="4824536" cy="3888432"/>
          </a:xfrm>
        </p:spPr>
      </p:pic>
    </p:spTree>
    <p:extLst>
      <p:ext uri="{BB962C8B-B14F-4D97-AF65-F5344CB8AC3E}">
        <p14:creationId xmlns:p14="http://schemas.microsoft.com/office/powerpoint/2010/main" val="150682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s 6"/>
          <p:cNvSpPr/>
          <p:nvPr/>
        </p:nvSpPr>
        <p:spPr>
          <a:xfrm>
            <a:off x="1655921" y="2376011"/>
            <a:ext cx="1481138" cy="599123"/>
          </a:xfrm>
          <a:prstGeom prst="rect">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1050" b="1"/>
              <a:t>End User</a:t>
            </a:r>
          </a:p>
        </p:txBody>
      </p:sp>
      <p:sp>
        <p:nvSpPr>
          <p:cNvPr id="8" name="Rectangles 7"/>
          <p:cNvSpPr/>
          <p:nvPr/>
        </p:nvSpPr>
        <p:spPr>
          <a:xfrm>
            <a:off x="4788217" y="2376011"/>
            <a:ext cx="1481138" cy="599123"/>
          </a:xfrm>
          <a:prstGeom prst="rect">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1050" b="1"/>
              <a:t>Voice Assistant</a:t>
            </a:r>
          </a:p>
        </p:txBody>
      </p:sp>
      <p:sp>
        <p:nvSpPr>
          <p:cNvPr id="9" name="Rectangles 8"/>
          <p:cNvSpPr/>
          <p:nvPr/>
        </p:nvSpPr>
        <p:spPr>
          <a:xfrm>
            <a:off x="4733925" y="4185285"/>
            <a:ext cx="1481138" cy="599123"/>
          </a:xfrm>
          <a:prstGeom prst="rect">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900" b="1"/>
              <a:t>Gesture Recognition</a:t>
            </a:r>
          </a:p>
        </p:txBody>
      </p:sp>
      <p:sp>
        <p:nvSpPr>
          <p:cNvPr id="10" name="Diamond 9"/>
          <p:cNvSpPr/>
          <p:nvPr/>
        </p:nvSpPr>
        <p:spPr>
          <a:xfrm>
            <a:off x="3454242" y="2403157"/>
            <a:ext cx="962501" cy="599123"/>
          </a:xfrm>
          <a:prstGeom prst="diamond">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900" b="1"/>
              <a:t>Uses</a:t>
            </a:r>
          </a:p>
        </p:txBody>
      </p:sp>
      <p:sp>
        <p:nvSpPr>
          <p:cNvPr id="11" name="Diamond 10"/>
          <p:cNvSpPr/>
          <p:nvPr/>
        </p:nvSpPr>
        <p:spPr>
          <a:xfrm>
            <a:off x="4895851" y="3213259"/>
            <a:ext cx="1193006" cy="733901"/>
          </a:xfrm>
          <a:prstGeom prst="diamond">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ctr"/>
            <a:r>
              <a:rPr lang="en-US" sz="900" b="1"/>
              <a:t>Integrated</a:t>
            </a:r>
          </a:p>
        </p:txBody>
      </p:sp>
      <p:sp>
        <p:nvSpPr>
          <p:cNvPr id="13" name="Oval 12"/>
          <p:cNvSpPr/>
          <p:nvPr/>
        </p:nvSpPr>
        <p:spPr>
          <a:xfrm>
            <a:off x="1547337" y="1376839"/>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Login</a:t>
            </a:r>
          </a:p>
        </p:txBody>
      </p:sp>
      <p:sp>
        <p:nvSpPr>
          <p:cNvPr id="15" name="Oval 14"/>
          <p:cNvSpPr/>
          <p:nvPr/>
        </p:nvSpPr>
        <p:spPr>
          <a:xfrm>
            <a:off x="2627948" y="944880"/>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Profile</a:t>
            </a:r>
          </a:p>
        </p:txBody>
      </p:sp>
      <p:sp>
        <p:nvSpPr>
          <p:cNvPr id="16" name="Oval 15"/>
          <p:cNvSpPr/>
          <p:nvPr/>
        </p:nvSpPr>
        <p:spPr>
          <a:xfrm>
            <a:off x="2627948" y="1593056"/>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Name</a:t>
            </a:r>
          </a:p>
        </p:txBody>
      </p:sp>
      <p:sp>
        <p:nvSpPr>
          <p:cNvPr id="17" name="Oval 16"/>
          <p:cNvSpPr/>
          <p:nvPr/>
        </p:nvSpPr>
        <p:spPr>
          <a:xfrm>
            <a:off x="1385888" y="3321368"/>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Voice Command</a:t>
            </a:r>
          </a:p>
        </p:txBody>
      </p:sp>
      <p:sp>
        <p:nvSpPr>
          <p:cNvPr id="18" name="Oval 17"/>
          <p:cNvSpPr/>
          <p:nvPr/>
        </p:nvSpPr>
        <p:spPr>
          <a:xfrm>
            <a:off x="2411731" y="3591401"/>
            <a:ext cx="972026" cy="48577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Gesture Command</a:t>
            </a:r>
          </a:p>
        </p:txBody>
      </p:sp>
      <p:sp>
        <p:nvSpPr>
          <p:cNvPr id="19" name="Oval 18"/>
          <p:cNvSpPr/>
          <p:nvPr/>
        </p:nvSpPr>
        <p:spPr>
          <a:xfrm>
            <a:off x="4665346" y="1626394"/>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Listen Voice</a:t>
            </a:r>
          </a:p>
        </p:txBody>
      </p:sp>
      <p:sp>
        <p:nvSpPr>
          <p:cNvPr id="20" name="Oval 19"/>
          <p:cNvSpPr/>
          <p:nvPr/>
        </p:nvSpPr>
        <p:spPr>
          <a:xfrm>
            <a:off x="5444014" y="1484948"/>
            <a:ext cx="828199"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750" b="1"/>
              <a:t>Performs Actions</a:t>
            </a:r>
          </a:p>
        </p:txBody>
      </p:sp>
      <p:sp>
        <p:nvSpPr>
          <p:cNvPr id="21" name="Oval 20"/>
          <p:cNvSpPr/>
          <p:nvPr/>
        </p:nvSpPr>
        <p:spPr>
          <a:xfrm>
            <a:off x="6138387" y="1930242"/>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gives output</a:t>
            </a:r>
          </a:p>
        </p:txBody>
      </p:sp>
      <p:sp>
        <p:nvSpPr>
          <p:cNvPr id="22" name="Oval 21"/>
          <p:cNvSpPr/>
          <p:nvPr/>
        </p:nvSpPr>
        <p:spPr>
          <a:xfrm>
            <a:off x="6516529" y="4941571"/>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900" b="1"/>
              <a:t>Hand Signs</a:t>
            </a:r>
          </a:p>
        </p:txBody>
      </p:sp>
      <p:sp>
        <p:nvSpPr>
          <p:cNvPr id="23" name="Oval 22"/>
          <p:cNvSpPr/>
          <p:nvPr/>
        </p:nvSpPr>
        <p:spPr>
          <a:xfrm>
            <a:off x="5652136" y="5135404"/>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750" b="1"/>
              <a:t>Performs Action</a:t>
            </a:r>
          </a:p>
        </p:txBody>
      </p:sp>
      <p:sp>
        <p:nvSpPr>
          <p:cNvPr id="24" name="Oval 23"/>
          <p:cNvSpPr/>
          <p:nvPr/>
        </p:nvSpPr>
        <p:spPr>
          <a:xfrm>
            <a:off x="4824889" y="5164456"/>
            <a:ext cx="728186" cy="398621"/>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lstStyle/>
          <a:p>
            <a:pPr algn="l"/>
            <a:r>
              <a:rPr lang="en-US" sz="750" b="1"/>
              <a:t>Returns output</a:t>
            </a:r>
          </a:p>
        </p:txBody>
      </p:sp>
      <p:cxnSp>
        <p:nvCxnSpPr>
          <p:cNvPr id="25" name="Straight Connector 24"/>
          <p:cNvCxnSpPr>
            <a:stCxn id="13" idx="4"/>
            <a:endCxn id="7" idx="0"/>
          </p:cNvCxnSpPr>
          <p:nvPr/>
        </p:nvCxnSpPr>
        <p:spPr>
          <a:xfrm>
            <a:off x="2033587" y="1862614"/>
            <a:ext cx="362903" cy="513398"/>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6" name="Straight Connector 25"/>
          <p:cNvCxnSpPr>
            <a:stCxn id="15" idx="3"/>
            <a:endCxn id="7" idx="0"/>
          </p:cNvCxnSpPr>
          <p:nvPr/>
        </p:nvCxnSpPr>
        <p:spPr>
          <a:xfrm flipH="1">
            <a:off x="2396491" y="1359694"/>
            <a:ext cx="373856" cy="1016318"/>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7" name="Straight Connector 26"/>
          <p:cNvCxnSpPr>
            <a:stCxn id="16" idx="4"/>
            <a:endCxn id="7" idx="0"/>
          </p:cNvCxnSpPr>
          <p:nvPr/>
        </p:nvCxnSpPr>
        <p:spPr>
          <a:xfrm flipH="1">
            <a:off x="2396490" y="2078831"/>
            <a:ext cx="717709" cy="29718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8" name="Straight Connector 27"/>
          <p:cNvCxnSpPr>
            <a:endCxn id="17" idx="0"/>
          </p:cNvCxnSpPr>
          <p:nvPr/>
        </p:nvCxnSpPr>
        <p:spPr>
          <a:xfrm flipH="1">
            <a:off x="1872139" y="2975134"/>
            <a:ext cx="427673" cy="346234"/>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9" name="Straight Connector 28"/>
          <p:cNvCxnSpPr>
            <a:endCxn id="18" idx="0"/>
          </p:cNvCxnSpPr>
          <p:nvPr/>
        </p:nvCxnSpPr>
        <p:spPr>
          <a:xfrm>
            <a:off x="2304098" y="2997041"/>
            <a:ext cx="593884" cy="59436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0" name="Straight Connector 29"/>
          <p:cNvCxnSpPr>
            <a:endCxn id="8" idx="0"/>
          </p:cNvCxnSpPr>
          <p:nvPr/>
        </p:nvCxnSpPr>
        <p:spPr>
          <a:xfrm>
            <a:off x="5043488" y="2025016"/>
            <a:ext cx="485299" cy="350996"/>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1" name="Straight Connector 30"/>
          <p:cNvCxnSpPr>
            <a:stCxn id="20" idx="4"/>
            <a:endCxn id="8" idx="0"/>
          </p:cNvCxnSpPr>
          <p:nvPr/>
        </p:nvCxnSpPr>
        <p:spPr>
          <a:xfrm flipH="1">
            <a:off x="5528786" y="1883569"/>
            <a:ext cx="329565" cy="492443"/>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2" name="Straight Connector 31"/>
          <p:cNvCxnSpPr>
            <a:stCxn id="21" idx="2"/>
            <a:endCxn id="8" idx="0"/>
          </p:cNvCxnSpPr>
          <p:nvPr/>
        </p:nvCxnSpPr>
        <p:spPr>
          <a:xfrm flipH="1">
            <a:off x="5528786" y="2129791"/>
            <a:ext cx="609600" cy="246221"/>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3" name="Straight Connector 32"/>
          <p:cNvCxnSpPr>
            <a:endCxn id="24" idx="0"/>
          </p:cNvCxnSpPr>
          <p:nvPr/>
        </p:nvCxnSpPr>
        <p:spPr>
          <a:xfrm flipH="1">
            <a:off x="5189221" y="4784407"/>
            <a:ext cx="316706" cy="380048"/>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9" idx="2"/>
            <a:endCxn id="23" idx="0"/>
          </p:cNvCxnSpPr>
          <p:nvPr/>
        </p:nvCxnSpPr>
        <p:spPr>
          <a:xfrm>
            <a:off x="5474494" y="4784408"/>
            <a:ext cx="541973" cy="350996"/>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5" name="Straight Connector 34"/>
          <p:cNvCxnSpPr>
            <a:endCxn id="22" idx="1"/>
          </p:cNvCxnSpPr>
          <p:nvPr/>
        </p:nvCxnSpPr>
        <p:spPr>
          <a:xfrm>
            <a:off x="5490210" y="4779169"/>
            <a:ext cx="1132999" cy="22098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8" idx="1"/>
          </p:cNvCxnSpPr>
          <p:nvPr/>
        </p:nvCxnSpPr>
        <p:spPr>
          <a:xfrm flipH="1">
            <a:off x="4410075" y="2675573"/>
            <a:ext cx="378143" cy="5143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7" name="Straight Connector 36"/>
          <p:cNvCxnSpPr>
            <a:stCxn id="11" idx="0"/>
            <a:endCxn id="8" idx="2"/>
          </p:cNvCxnSpPr>
          <p:nvPr/>
        </p:nvCxnSpPr>
        <p:spPr>
          <a:xfrm flipV="1">
            <a:off x="5492591" y="2975134"/>
            <a:ext cx="36195" cy="2381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8" name="Straight Connector 37"/>
          <p:cNvCxnSpPr>
            <a:stCxn id="9" idx="0"/>
            <a:endCxn id="11" idx="2"/>
          </p:cNvCxnSpPr>
          <p:nvPr/>
        </p:nvCxnSpPr>
        <p:spPr>
          <a:xfrm flipV="1">
            <a:off x="5474494" y="3947160"/>
            <a:ext cx="18098" cy="2381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9" name="Straight Arrow Connector 38"/>
          <p:cNvCxnSpPr>
            <a:stCxn id="10" idx="1"/>
            <a:endCxn id="7" idx="3"/>
          </p:cNvCxnSpPr>
          <p:nvPr/>
        </p:nvCxnSpPr>
        <p:spPr>
          <a:xfrm flipH="1" flipV="1">
            <a:off x="3137059" y="2675573"/>
            <a:ext cx="317183" cy="27146"/>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40" name="Text Box 39"/>
          <p:cNvSpPr txBox="1"/>
          <p:nvPr/>
        </p:nvSpPr>
        <p:spPr>
          <a:xfrm>
            <a:off x="3141345" y="2401729"/>
            <a:ext cx="2286000" cy="300082"/>
          </a:xfrm>
          <a:prstGeom prst="rect">
            <a:avLst/>
          </a:prstGeom>
          <a:noFill/>
        </p:spPr>
        <p:txBody>
          <a:bodyPr wrap="square" rtlCol="0">
            <a:spAutoFit/>
          </a:bodyPr>
          <a:lstStyle/>
          <a:p>
            <a:r>
              <a:rPr lang="en-US" sz="1350" b="1"/>
              <a:t>M</a:t>
            </a:r>
          </a:p>
        </p:txBody>
      </p:sp>
      <p:sp>
        <p:nvSpPr>
          <p:cNvPr id="41" name="Text Box 40"/>
          <p:cNvSpPr txBox="1"/>
          <p:nvPr/>
        </p:nvSpPr>
        <p:spPr>
          <a:xfrm>
            <a:off x="4580573" y="2427446"/>
            <a:ext cx="2286000" cy="300082"/>
          </a:xfrm>
          <a:prstGeom prst="rect">
            <a:avLst/>
          </a:prstGeom>
          <a:noFill/>
        </p:spPr>
        <p:txBody>
          <a:bodyPr wrap="square" rtlCol="0">
            <a:spAutoFit/>
          </a:bodyPr>
          <a:lstStyle/>
          <a:p>
            <a:r>
              <a:rPr lang="en-US" sz="1350" b="1"/>
              <a:t>1</a:t>
            </a:r>
          </a:p>
        </p:txBody>
      </p:sp>
      <p:sp>
        <p:nvSpPr>
          <p:cNvPr id="43" name="Text Box 42"/>
          <p:cNvSpPr txBox="1"/>
          <p:nvPr/>
        </p:nvSpPr>
        <p:spPr>
          <a:xfrm>
            <a:off x="5464493" y="2954655"/>
            <a:ext cx="2286000" cy="300082"/>
          </a:xfrm>
          <a:prstGeom prst="rect">
            <a:avLst/>
          </a:prstGeom>
          <a:noFill/>
        </p:spPr>
        <p:txBody>
          <a:bodyPr wrap="square" rtlCol="0">
            <a:spAutoFit/>
          </a:bodyPr>
          <a:lstStyle/>
          <a:p>
            <a:r>
              <a:rPr lang="en-US" sz="1350" b="1"/>
              <a:t>1</a:t>
            </a:r>
          </a:p>
        </p:txBody>
      </p:sp>
      <p:sp>
        <p:nvSpPr>
          <p:cNvPr id="44" name="Text Box 43"/>
          <p:cNvSpPr txBox="1"/>
          <p:nvPr/>
        </p:nvSpPr>
        <p:spPr>
          <a:xfrm>
            <a:off x="5525453" y="3940492"/>
            <a:ext cx="2286000" cy="300082"/>
          </a:xfrm>
          <a:prstGeom prst="rect">
            <a:avLst/>
          </a:prstGeom>
          <a:noFill/>
        </p:spPr>
        <p:txBody>
          <a:bodyPr wrap="square" rtlCol="0">
            <a:spAutoFit/>
          </a:bodyPr>
          <a:lstStyle/>
          <a:p>
            <a:r>
              <a:rPr lang="en-US" sz="1350" b="1"/>
              <a:t>1</a:t>
            </a:r>
          </a:p>
        </p:txBody>
      </p:sp>
      <p:sp>
        <p:nvSpPr>
          <p:cNvPr id="2" name="Title 1">
            <a:extLst>
              <a:ext uri="{FF2B5EF4-FFF2-40B4-BE49-F238E27FC236}">
                <a16:creationId xmlns:a16="http://schemas.microsoft.com/office/drawing/2014/main" id="{C3594712-0052-030E-95A8-FA930DAC5225}"/>
              </a:ext>
            </a:extLst>
          </p:cNvPr>
          <p:cNvSpPr>
            <a:spLocks noGrp="1"/>
          </p:cNvSpPr>
          <p:nvPr>
            <p:ph type="title"/>
          </p:nvPr>
        </p:nvSpPr>
        <p:spPr>
          <a:xfrm>
            <a:off x="549958" y="465595"/>
            <a:ext cx="2564241" cy="133051"/>
          </a:xfrm>
        </p:spPr>
        <p:txBody>
          <a:bodyPr>
            <a:normAutofit fontScale="90000"/>
          </a:bodyPr>
          <a:lstStyle/>
          <a:p>
            <a:r>
              <a:rPr lang="en-US" sz="2400" b="1" dirty="0">
                <a:latin typeface="Times New Roman" panose="02020603050405020304" pitchFamily="18" charset="0"/>
                <a:cs typeface="Times New Roman" panose="02020603050405020304" pitchFamily="18" charset="0"/>
              </a:rPr>
              <a:t>ER-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C389A8-5CC5-41EC-A0F3-FA25EA2B46F5}"/>
              </a:ext>
            </a:extLst>
          </p:cNvPr>
          <p:cNvSpPr>
            <a:spLocks noGrp="1"/>
          </p:cNvSpPr>
          <p:nvPr>
            <p:ph type="dt" sz="half" idx="10"/>
          </p:nvPr>
        </p:nvSpPr>
        <p:spPr/>
        <p:txBody>
          <a:bodyPr/>
          <a:lstStyle/>
          <a:p>
            <a:fld id="{33C9BD83-C5A0-4E36-8C00-12B73EF25A5D}" type="datetime1">
              <a:rPr lang="en-IN" smtClean="0"/>
              <a:t>22-03-2024</a:t>
            </a:fld>
            <a:endParaRPr lang="en-IN"/>
          </a:p>
        </p:txBody>
      </p:sp>
      <p:sp>
        <p:nvSpPr>
          <p:cNvPr id="4" name="Footer Placeholder 3">
            <a:extLst>
              <a:ext uri="{FF2B5EF4-FFF2-40B4-BE49-F238E27FC236}">
                <a16:creationId xmlns:a16="http://schemas.microsoft.com/office/drawing/2014/main" id="{1E91FF6E-38D9-43EB-8A92-32D20D42C16E}"/>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D14D24B7-5582-4180-BBD3-1C2F6EF30501}"/>
              </a:ext>
            </a:extLst>
          </p:cNvPr>
          <p:cNvSpPr>
            <a:spLocks noGrp="1"/>
          </p:cNvSpPr>
          <p:nvPr>
            <p:ph type="sldNum" sz="quarter" idx="12"/>
          </p:nvPr>
        </p:nvSpPr>
        <p:spPr/>
        <p:txBody>
          <a:bodyPr/>
          <a:lstStyle/>
          <a:p>
            <a:fld id="{669AD40C-E5A7-4132-A31D-54A4D1BB6E89}" type="slidenum">
              <a:rPr lang="en-IN" smtClean="0"/>
              <a:t>2</a:t>
            </a:fld>
            <a:endParaRPr lang="en-IN"/>
          </a:p>
        </p:txBody>
      </p:sp>
      <p:sp>
        <p:nvSpPr>
          <p:cNvPr id="6" name="TextBox 5">
            <a:extLst>
              <a:ext uri="{FF2B5EF4-FFF2-40B4-BE49-F238E27FC236}">
                <a16:creationId xmlns:a16="http://schemas.microsoft.com/office/drawing/2014/main" id="{FE8F6FA9-0205-4D57-BE0B-3A59B5D7C35A}"/>
              </a:ext>
            </a:extLst>
          </p:cNvPr>
          <p:cNvSpPr txBox="1"/>
          <p:nvPr/>
        </p:nvSpPr>
        <p:spPr>
          <a:xfrm>
            <a:off x="1403648" y="980728"/>
            <a:ext cx="5400600"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INDUSTRY DETAILS </a:t>
            </a:r>
          </a:p>
        </p:txBody>
      </p:sp>
      <p:sp>
        <p:nvSpPr>
          <p:cNvPr id="8" name="TextBox 7">
            <a:extLst>
              <a:ext uri="{FF2B5EF4-FFF2-40B4-BE49-F238E27FC236}">
                <a16:creationId xmlns:a16="http://schemas.microsoft.com/office/drawing/2014/main" id="{3F270743-440A-422F-9C2B-6BB4B8C3F5C9}"/>
              </a:ext>
            </a:extLst>
          </p:cNvPr>
          <p:cNvSpPr txBox="1"/>
          <p:nvPr/>
        </p:nvSpPr>
        <p:spPr>
          <a:xfrm>
            <a:off x="598167" y="2136338"/>
            <a:ext cx="7947665" cy="2585323"/>
          </a:xfrm>
          <a:prstGeom prst="rect">
            <a:avLst/>
          </a:prstGeom>
          <a:noFill/>
        </p:spPr>
        <p:txBody>
          <a:bodyPr wrap="square" rtlCol="0">
            <a:spAutoFit/>
          </a:bodyPr>
          <a:lstStyle/>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Industry Name/Institute Name: UNIKL</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Duration of Internship (From Date – To Date) Oct-23/2023- Mar 23/2024</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Duration of Internship in Months :6 Months</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4.    Industry Guide Name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Ts.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Suguneswari</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Raja Gopal </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Industry Guide Mobile No : +60 122087077</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Industry Guide Mail ID : </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6.   Industry Address : 	Jalan Sultan, </a:t>
            </a:r>
            <a:r>
              <a:rPr lang="en-IN" dirty="0" err="1">
                <a:latin typeface="Times New Roman" panose="02020603050405020304" pitchFamily="18" charset="0"/>
                <a:cs typeface="Times New Roman" panose="02020603050405020304" pitchFamily="18" charset="0"/>
              </a:rPr>
              <a:t>Qill</a:t>
            </a:r>
            <a:r>
              <a:rPr lang="en-IN" dirty="0">
                <a:latin typeface="Times New Roman" panose="02020603050405020304" pitchFamily="18" charset="0"/>
                <a:cs typeface="Times New Roman" panose="02020603050405020304" pitchFamily="18" charset="0"/>
              </a:rPr>
              <a:t> city Mall </a:t>
            </a:r>
            <a:r>
              <a:rPr lang="en-IN" dirty="0" err="1">
                <a:latin typeface="Times New Roman" panose="02020603050405020304" pitchFamily="18" charset="0"/>
                <a:cs typeface="Times New Roman" panose="02020603050405020304" pitchFamily="18" charset="0"/>
              </a:rPr>
              <a:t>opp,UNIKL</a:t>
            </a:r>
            <a:r>
              <a:rPr lang="en-IN" dirty="0">
                <a:latin typeface="Times New Roman" panose="02020603050405020304" pitchFamily="18" charset="0"/>
                <a:cs typeface="Times New Roman" panose="02020603050405020304" pitchFamily="18" charset="0"/>
              </a:rPr>
              <a:t>, Kuala Lumper, Malaysia</a:t>
            </a:r>
          </a:p>
          <a:p>
            <a:pPr marL="342900" indent="-342900" algn="just">
              <a:buFont typeface="+mj-lt"/>
              <a:buAutoNum type="arabicPeriod"/>
            </a:pPr>
            <a:r>
              <a:rPr lang="en-IN" dirty="0">
                <a:latin typeface="Times New Roman" panose="02020603050405020304" pitchFamily="18" charset="0"/>
                <a:cs typeface="Times New Roman" panose="02020603050405020304" pitchFamily="18" charset="0"/>
              </a:rPr>
              <a:t>7.   Project Completion Status as of now: In-Progress</a:t>
            </a:r>
          </a:p>
        </p:txBody>
      </p:sp>
    </p:spTree>
    <p:extLst>
      <p:ext uri="{BB962C8B-B14F-4D97-AF65-F5344CB8AC3E}">
        <p14:creationId xmlns:p14="http://schemas.microsoft.com/office/powerpoint/2010/main" val="3417969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UNIT TESTING</a:t>
            </a:r>
            <a:endParaRPr lang="en-IN" sz="2000" i="1" dirty="0">
              <a:latin typeface="Times New Roman" pitchFamily="18" charset="0"/>
              <a:cs typeface="Times New Roman" pitchFamily="18" charset="0"/>
            </a:endParaRPr>
          </a:p>
          <a:p>
            <a:r>
              <a:rPr lang="en-US" sz="2000" dirty="0">
                <a:latin typeface="Times New Roman" pitchFamily="18" charset="0"/>
                <a:cs typeface="Times New Roman" pitchFamily="18" charset="0"/>
              </a:rPr>
              <a:t>INTEGRATION TESTING</a:t>
            </a:r>
          </a:p>
          <a:p>
            <a:r>
              <a:rPr lang="en-US" sz="2000" dirty="0">
                <a:latin typeface="Times New Roman" pitchFamily="18" charset="0"/>
                <a:cs typeface="Times New Roman" pitchFamily="18" charset="0"/>
              </a:rPr>
              <a:t>FUNCTIONAL TESTING</a:t>
            </a:r>
          </a:p>
          <a:p>
            <a:r>
              <a:rPr lang="en-US" sz="2000" dirty="0">
                <a:latin typeface="Times New Roman" pitchFamily="18" charset="0"/>
                <a:cs typeface="Times New Roman" pitchFamily="18" charset="0"/>
              </a:rPr>
              <a:t>WHITE BOX TESTING</a:t>
            </a:r>
          </a:p>
          <a:p>
            <a:r>
              <a:rPr lang="en-US" sz="2000" dirty="0">
                <a:latin typeface="Times New Roman" pitchFamily="18" charset="0"/>
                <a:cs typeface="Times New Roman" pitchFamily="18" charset="0"/>
              </a:rPr>
              <a:t>BLACK BOX TESTING</a:t>
            </a:r>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20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D96C4A2D-9017-42E0-A2CF-28CE0011F500}"/>
              </a:ext>
            </a:extLst>
          </p:cNvPr>
          <p:cNvSpPr>
            <a:spLocks noGrp="1"/>
          </p:cNvSpPr>
          <p:nvPr>
            <p:ph type="dt" sz="half" idx="10"/>
          </p:nvPr>
        </p:nvSpPr>
        <p:spPr/>
        <p:txBody>
          <a:bodyPr/>
          <a:lstStyle/>
          <a:p>
            <a:fld id="{6B8BD438-1D3A-4A13-B84D-B3C55FAEBECC}" type="datetime1">
              <a:rPr lang="en-IN" smtClean="0"/>
              <a:t>22-03-2024</a:t>
            </a:fld>
            <a:endParaRPr lang="en-IN"/>
          </a:p>
        </p:txBody>
      </p:sp>
    </p:spTree>
    <p:extLst>
      <p:ext uri="{BB962C8B-B14F-4D97-AF65-F5344CB8AC3E}">
        <p14:creationId xmlns:p14="http://schemas.microsoft.com/office/powerpoint/2010/main" val="241978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A974-5BD7-861E-C1B0-E1AD9222A85B}"/>
              </a:ext>
            </a:extLst>
          </p:cNvPr>
          <p:cNvSpPr>
            <a:spLocks noGrp="1"/>
          </p:cNvSpPr>
          <p:nvPr>
            <p:ph type="title"/>
          </p:nvPr>
        </p:nvSpPr>
        <p:spPr>
          <a:xfrm>
            <a:off x="457200" y="274638"/>
            <a:ext cx="2667000" cy="1143000"/>
          </a:xfrm>
        </p:spPr>
        <p:txBody>
          <a:bodyPr>
            <a:normAutofit/>
          </a:bodyPr>
          <a:lstStyle/>
          <a:p>
            <a:r>
              <a:rPr lang="en-US" sz="2700" b="1" dirty="0">
                <a:latin typeface="Times New Roman" panose="02020603050405020304" pitchFamily="18" charset="0"/>
                <a:cs typeface="Times New Roman" panose="02020603050405020304" pitchFamily="18" charset="0"/>
              </a:rPr>
              <a:t>UNIT TESTING</a:t>
            </a:r>
            <a:endParaRPr lang="en-IN" sz="27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CAB51F-1683-C5EF-A852-92DF95F11AE0}"/>
              </a:ext>
            </a:extLst>
          </p:cNvPr>
          <p:cNvSpPr>
            <a:spLocks noGrp="1"/>
          </p:cNvSpPr>
          <p:nvPr>
            <p:ph type="dt" sz="half" idx="10"/>
          </p:nvPr>
        </p:nvSpPr>
        <p:spPr/>
        <p:txBody>
          <a:bodyPr/>
          <a:lstStyle/>
          <a:p>
            <a:fld id="{526DEE5C-195B-4209-9085-526B148D6B3E}" type="datetime1">
              <a:rPr lang="en-IN" smtClean="0"/>
              <a:t>22-03-2024</a:t>
            </a:fld>
            <a:endParaRPr lang="en-IN"/>
          </a:p>
        </p:txBody>
      </p:sp>
      <p:sp>
        <p:nvSpPr>
          <p:cNvPr id="5" name="Footer Placeholder 4">
            <a:extLst>
              <a:ext uri="{FF2B5EF4-FFF2-40B4-BE49-F238E27FC236}">
                <a16:creationId xmlns:a16="http://schemas.microsoft.com/office/drawing/2014/main" id="{2A0E75B9-3890-81E0-F3CC-9515C227F9FF}"/>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9137D80B-FA31-16EA-BBA8-3C62B714F7C9}"/>
              </a:ext>
            </a:extLst>
          </p:cNvPr>
          <p:cNvSpPr>
            <a:spLocks noGrp="1"/>
          </p:cNvSpPr>
          <p:nvPr>
            <p:ph type="sldNum" sz="quarter" idx="12"/>
          </p:nvPr>
        </p:nvSpPr>
        <p:spPr/>
        <p:txBody>
          <a:bodyPr/>
          <a:lstStyle/>
          <a:p>
            <a:fld id="{669AD40C-E5A7-4132-A31D-54A4D1BB6E89}" type="slidenum">
              <a:rPr lang="en-IN" smtClean="0"/>
              <a:t>21</a:t>
            </a:fld>
            <a:endParaRPr lang="en-IN"/>
          </a:p>
        </p:txBody>
      </p:sp>
      <p:sp>
        <p:nvSpPr>
          <p:cNvPr id="8" name="TextBox 7">
            <a:extLst>
              <a:ext uri="{FF2B5EF4-FFF2-40B4-BE49-F238E27FC236}">
                <a16:creationId xmlns:a16="http://schemas.microsoft.com/office/drawing/2014/main" id="{88D79C6F-245A-F751-6839-50A21A749B8E}"/>
              </a:ext>
            </a:extLst>
          </p:cNvPr>
          <p:cNvSpPr txBox="1"/>
          <p:nvPr/>
        </p:nvSpPr>
        <p:spPr>
          <a:xfrm>
            <a:off x="359532" y="1307659"/>
            <a:ext cx="8424936" cy="5016758"/>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Test Steps:</a:t>
            </a:r>
          </a:p>
          <a:p>
            <a:pPr algn="just"/>
            <a:r>
              <a:rPr lang="en-US" sz="2000" dirty="0">
                <a:latin typeface="Times New Roman" panose="02020603050405020304" pitchFamily="18" charset="0"/>
                <a:cs typeface="Times New Roman" panose="02020603050405020304" pitchFamily="18" charset="0"/>
              </a:rPr>
              <a:t>1.Construct an instance of the virtual mouse control system to begin the test.</a:t>
            </a:r>
          </a:p>
          <a:p>
            <a:pPr algn="just"/>
            <a:r>
              <a:rPr lang="en-US" sz="2000" dirty="0">
                <a:latin typeface="Times New Roman" panose="02020603050405020304" pitchFamily="18" charset="0"/>
                <a:cs typeface="Times New Roman" panose="02020603050405020304" pitchFamily="18" charset="0"/>
              </a:rPr>
              <a:t>2.Fake a series of hand motions that are well-known to the system.</a:t>
            </a:r>
          </a:p>
          <a:p>
            <a:pPr algn="just"/>
            <a:r>
              <a:rPr lang="en-US" sz="2000" dirty="0">
                <a:latin typeface="Times New Roman" panose="02020603050405020304" pitchFamily="18" charset="0"/>
                <a:cs typeface="Times New Roman" panose="02020603050405020304" pitchFamily="18" charset="0"/>
              </a:rPr>
              <a:t>3.Call the fictitious mouse control mechanism using imitation hand movements as input.</a:t>
            </a:r>
          </a:p>
          <a:p>
            <a:pPr algn="just"/>
            <a:r>
              <a:rPr lang="en-US" sz="2000" dirty="0">
                <a:latin typeface="Times New Roman" panose="02020603050405020304" pitchFamily="18" charset="0"/>
                <a:cs typeface="Times New Roman" panose="02020603050405020304" pitchFamily="18" charset="0"/>
              </a:rPr>
              <a:t>4.Confirm that the system responds to the mimicked input with the expected mouse movement commands.</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Test Data:</a:t>
            </a:r>
          </a:p>
          <a:p>
            <a:pPr algn="just"/>
            <a:r>
              <a:rPr lang="en-US" sz="2000" dirty="0">
                <a:latin typeface="Times New Roman" panose="02020603050405020304" pitchFamily="18" charset="0"/>
                <a:cs typeface="Times New Roman" panose="02020603050405020304" pitchFamily="18" charset="0"/>
              </a:rPr>
              <a:t>- Five hand gestures were used in the test: a fist, an open palm, a point, a left swipe, and a right swipe.</a:t>
            </a:r>
          </a:p>
          <a:p>
            <a:pPr algn="just"/>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 commands that correspond to each intended mouse gesture:</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 Fist: left-click</a:t>
            </a:r>
          </a:p>
          <a:p>
            <a:pPr algn="just"/>
            <a:r>
              <a:rPr lang="en-IN" sz="2000" dirty="0">
                <a:latin typeface="Times New Roman" panose="02020603050405020304" pitchFamily="18" charset="0"/>
                <a:cs typeface="Times New Roman" panose="02020603050405020304" pitchFamily="18" charset="0"/>
              </a:rPr>
              <a:t>    - Open palm: right-click</a:t>
            </a:r>
          </a:p>
          <a:p>
            <a:pPr algn="just"/>
            <a:r>
              <a:rPr lang="en-IN" sz="2000" dirty="0">
                <a:latin typeface="Times New Roman" panose="02020603050405020304" pitchFamily="18" charset="0"/>
                <a:cs typeface="Times New Roman" panose="02020603050405020304" pitchFamily="18" charset="0"/>
              </a:rPr>
              <a:t>    - Point: </a:t>
            </a:r>
            <a:r>
              <a:rPr lang="en-US" sz="2000" dirty="0">
                <a:latin typeface="Times New Roman" panose="02020603050405020304" pitchFamily="18" charset="0"/>
                <a:cs typeface="Times New Roman" panose="02020603050405020304" pitchFamily="18" charset="0"/>
              </a:rPr>
              <a:t> position the cursor where it is pointing</a:t>
            </a:r>
          </a:p>
          <a:p>
            <a:pPr algn="just"/>
            <a:r>
              <a:rPr lang="en-IN" sz="2000" dirty="0">
                <a:latin typeface="Times New Roman" panose="02020603050405020304" pitchFamily="18" charset="0"/>
                <a:cs typeface="Times New Roman" panose="02020603050405020304" pitchFamily="18" charset="0"/>
              </a:rPr>
              <a:t>    - Swipe left: move cursor left</a:t>
            </a:r>
          </a:p>
        </p:txBody>
      </p:sp>
    </p:spTree>
    <p:extLst>
      <p:ext uri="{BB962C8B-B14F-4D97-AF65-F5344CB8AC3E}">
        <p14:creationId xmlns:p14="http://schemas.microsoft.com/office/powerpoint/2010/main" val="106560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51A3-2522-D592-020A-5D9C1D69E92E}"/>
              </a:ext>
            </a:extLst>
          </p:cNvPr>
          <p:cNvSpPr>
            <a:spLocks noGrp="1"/>
          </p:cNvSpPr>
          <p:nvPr>
            <p:ph type="title"/>
          </p:nvPr>
        </p:nvSpPr>
        <p:spPr>
          <a:xfrm>
            <a:off x="457200" y="457199"/>
            <a:ext cx="4258816" cy="912813"/>
          </a:xfrm>
        </p:spPr>
        <p:txBody>
          <a:bodyPr>
            <a:noAutofit/>
          </a:bodyPr>
          <a:lstStyle/>
          <a:p>
            <a:r>
              <a:rPr lang="en-US" sz="2700" b="1" dirty="0">
                <a:latin typeface="Times New Roman" pitchFamily="18" charset="0"/>
                <a:cs typeface="Times New Roman" pitchFamily="18" charset="0"/>
              </a:rPr>
              <a:t>INTEGRATION TESTING</a:t>
            </a:r>
            <a:br>
              <a:rPr lang="en-US" sz="2700" b="1" dirty="0">
                <a:latin typeface="Times New Roman" pitchFamily="18" charset="0"/>
                <a:cs typeface="Times New Roman" pitchFamily="18" charset="0"/>
              </a:rPr>
            </a:br>
            <a:endParaRPr lang="en-IN" sz="2700" b="1" dirty="0"/>
          </a:p>
        </p:txBody>
      </p:sp>
      <p:sp>
        <p:nvSpPr>
          <p:cNvPr id="4" name="Date Placeholder 3">
            <a:extLst>
              <a:ext uri="{FF2B5EF4-FFF2-40B4-BE49-F238E27FC236}">
                <a16:creationId xmlns:a16="http://schemas.microsoft.com/office/drawing/2014/main" id="{C2822D41-D802-100E-6F6A-5B71DC74678F}"/>
              </a:ext>
            </a:extLst>
          </p:cNvPr>
          <p:cNvSpPr>
            <a:spLocks noGrp="1"/>
          </p:cNvSpPr>
          <p:nvPr>
            <p:ph type="dt" sz="half" idx="10"/>
          </p:nvPr>
        </p:nvSpPr>
        <p:spPr/>
        <p:txBody>
          <a:bodyPr/>
          <a:lstStyle/>
          <a:p>
            <a:fld id="{526DEE5C-195B-4209-9085-526B148D6B3E}" type="datetime1">
              <a:rPr lang="en-IN" smtClean="0"/>
              <a:t>22-03-2024</a:t>
            </a:fld>
            <a:endParaRPr lang="en-IN"/>
          </a:p>
        </p:txBody>
      </p:sp>
      <p:sp>
        <p:nvSpPr>
          <p:cNvPr id="5" name="Footer Placeholder 4">
            <a:extLst>
              <a:ext uri="{FF2B5EF4-FFF2-40B4-BE49-F238E27FC236}">
                <a16:creationId xmlns:a16="http://schemas.microsoft.com/office/drawing/2014/main" id="{4F6039D2-197E-5683-FD5B-0214FE3F5063}"/>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FBF728E1-B131-2AF4-643D-655090573282}"/>
              </a:ext>
            </a:extLst>
          </p:cNvPr>
          <p:cNvSpPr>
            <a:spLocks noGrp="1"/>
          </p:cNvSpPr>
          <p:nvPr>
            <p:ph type="sldNum" sz="quarter" idx="12"/>
          </p:nvPr>
        </p:nvSpPr>
        <p:spPr/>
        <p:txBody>
          <a:bodyPr/>
          <a:lstStyle/>
          <a:p>
            <a:fld id="{669AD40C-E5A7-4132-A31D-54A4D1BB6E89}" type="slidenum">
              <a:rPr lang="en-IN" smtClean="0"/>
              <a:t>22</a:t>
            </a:fld>
            <a:endParaRPr lang="en-IN"/>
          </a:p>
        </p:txBody>
      </p:sp>
      <p:sp>
        <p:nvSpPr>
          <p:cNvPr id="14" name="TextBox 13">
            <a:extLst>
              <a:ext uri="{FF2B5EF4-FFF2-40B4-BE49-F238E27FC236}">
                <a16:creationId xmlns:a16="http://schemas.microsoft.com/office/drawing/2014/main" id="{65D136AE-276A-059B-B080-048DE7B065D4}"/>
              </a:ext>
            </a:extLst>
          </p:cNvPr>
          <p:cNvSpPr txBox="1"/>
          <p:nvPr/>
        </p:nvSpPr>
        <p:spPr>
          <a:xfrm>
            <a:off x="455458" y="1130812"/>
            <a:ext cx="8231342" cy="5324535"/>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Test Steps: </a:t>
            </a:r>
          </a:p>
          <a:p>
            <a:pPr algn="just"/>
            <a:r>
              <a:rPr lang="en-IN" sz="2000" dirty="0">
                <a:latin typeface="Times New Roman" panose="02020603050405020304" pitchFamily="18" charset="0"/>
                <a:cs typeface="Times New Roman" panose="02020603050405020304" pitchFamily="18" charset="0"/>
              </a:rPr>
              <a:t>1. Establish a virtual mouse control system and a gesture recognition system instance. </a:t>
            </a:r>
          </a:p>
          <a:p>
            <a:pPr algn="just"/>
            <a:r>
              <a:rPr lang="en-IN" sz="2000" dirty="0">
                <a:latin typeface="Times New Roman" panose="02020603050405020304" pitchFamily="18" charset="0"/>
                <a:cs typeface="Times New Roman" panose="02020603050405020304" pitchFamily="18" charset="0"/>
              </a:rPr>
              <a:t>2. Create a mock set of hand motions that the gesture detection system can identify. Send the virtual mouse control system the motions that were recognised. </a:t>
            </a:r>
          </a:p>
          <a:p>
            <a:pPr algn="just"/>
            <a:r>
              <a:rPr lang="en-IN" sz="2000" dirty="0">
                <a:latin typeface="Times New Roman" panose="02020603050405020304" pitchFamily="18" charset="0"/>
                <a:cs typeface="Times New Roman" panose="02020603050405020304" pitchFamily="18" charset="0"/>
              </a:rPr>
              <a:t>3. Confirm that the virtual mouse control system responds to the recognised gestures by producing the anticipated mouse movement commands. </a:t>
            </a:r>
          </a:p>
          <a:p>
            <a:pPr algn="just"/>
            <a:r>
              <a:rPr lang="en-IN" sz="2000" dirty="0">
                <a:latin typeface="Times New Roman" panose="02020603050405020304" pitchFamily="18" charset="0"/>
                <a:cs typeface="Times New Roman" panose="02020603050405020304" pitchFamily="18" charset="0"/>
              </a:rPr>
              <a:t>4. Repeat steps 2-4 for different situations and hand motions.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Test Data:</a:t>
            </a:r>
          </a:p>
          <a:p>
            <a:pPr algn="just"/>
            <a:r>
              <a:rPr lang="en-IN" sz="2000" dirty="0">
                <a:latin typeface="Times New Roman" panose="02020603050405020304" pitchFamily="18" charset="0"/>
                <a:cs typeface="Times New Roman" panose="02020603050405020304" pitchFamily="18" charset="0"/>
              </a:rPr>
              <a:t>A set of 10 hand gestures: fist, open palm, point, swipe left, swipe right, pinch, double tap, swipe up, swipe down, and zoom Corresponding expected mouse movement commands for each gesture: Fist, left-click Open palm, right-click Point, move cursor to the pointed position Swipe left, move cursor left Swipe right, move cursor right Pinch, zoom in or out Double tap, double left-click Swipe up.</a:t>
            </a:r>
          </a:p>
        </p:txBody>
      </p:sp>
    </p:spTree>
    <p:extLst>
      <p:ext uri="{BB962C8B-B14F-4D97-AF65-F5344CB8AC3E}">
        <p14:creationId xmlns:p14="http://schemas.microsoft.com/office/powerpoint/2010/main" val="3064246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788B-FF96-D823-3A82-9F82690A4611}"/>
              </a:ext>
            </a:extLst>
          </p:cNvPr>
          <p:cNvSpPr>
            <a:spLocks noGrp="1"/>
          </p:cNvSpPr>
          <p:nvPr>
            <p:ph type="title"/>
          </p:nvPr>
        </p:nvSpPr>
        <p:spPr>
          <a:xfrm>
            <a:off x="425479" y="342107"/>
            <a:ext cx="4114800" cy="1143000"/>
          </a:xfrm>
        </p:spPr>
        <p:txBody>
          <a:bodyPr>
            <a:normAutofit/>
          </a:bodyPr>
          <a:lstStyle/>
          <a:p>
            <a:r>
              <a:rPr lang="en-US" sz="2700" b="1" dirty="0">
                <a:latin typeface="Times New Roman" pitchFamily="18" charset="0"/>
                <a:cs typeface="Times New Roman" pitchFamily="18" charset="0"/>
              </a:rPr>
              <a:t>FUNCTIONAL TESTING</a:t>
            </a:r>
            <a:br>
              <a:rPr lang="en-US" sz="2700" b="1" dirty="0">
                <a:latin typeface="Times New Roman" pitchFamily="18" charset="0"/>
                <a:cs typeface="Times New Roman" pitchFamily="18" charset="0"/>
              </a:rPr>
            </a:br>
            <a:endParaRPr lang="en-IN" sz="2700" b="1" dirty="0"/>
          </a:p>
        </p:txBody>
      </p:sp>
      <p:sp>
        <p:nvSpPr>
          <p:cNvPr id="3" name="Content Placeholder 2">
            <a:extLst>
              <a:ext uri="{FF2B5EF4-FFF2-40B4-BE49-F238E27FC236}">
                <a16:creationId xmlns:a16="http://schemas.microsoft.com/office/drawing/2014/main" id="{5BF5E49A-C94D-4794-30EF-4143117C17B1}"/>
              </a:ext>
            </a:extLst>
          </p:cNvPr>
          <p:cNvSpPr>
            <a:spLocks noGrp="1"/>
          </p:cNvSpPr>
          <p:nvPr>
            <p:ph idx="1"/>
          </p:nvPr>
        </p:nvSpPr>
        <p:spPr>
          <a:xfrm>
            <a:off x="457200" y="1600200"/>
            <a:ext cx="8363272" cy="4525963"/>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Test Steps:</a:t>
            </a:r>
          </a:p>
          <a:p>
            <a:pPr marL="0" indent="0" algn="just">
              <a:buNone/>
            </a:pPr>
            <a:r>
              <a:rPr lang="en-US" sz="2000" dirty="0">
                <a:latin typeface="Times New Roman" panose="02020603050405020304" pitchFamily="18" charset="0"/>
                <a:cs typeface="Times New Roman" panose="02020603050405020304" pitchFamily="18" charset="0"/>
              </a:rPr>
              <a:t>1. Start the gesture recognition and virtual mouse systems as test steps. </a:t>
            </a:r>
          </a:p>
          <a:p>
            <a:pPr marL="0" indent="0" algn="just">
              <a:buNone/>
            </a:pPr>
            <a:r>
              <a:rPr lang="en-US" sz="2000" dirty="0">
                <a:latin typeface="Times New Roman" panose="02020603050405020304" pitchFamily="18" charset="0"/>
                <a:cs typeface="Times New Roman" panose="02020603050405020304" pitchFamily="18" charset="0"/>
              </a:rPr>
              <a:t>2. To mimic real-world usage, make a variety of hand movements in front of the       gesture detection system. </a:t>
            </a:r>
          </a:p>
          <a:p>
            <a:pPr marL="0" indent="0" algn="just">
              <a:buNone/>
            </a:pPr>
            <a:r>
              <a:rPr lang="en-US" sz="2000" dirty="0">
                <a:latin typeface="Times New Roman" panose="02020603050405020304" pitchFamily="18" charset="0"/>
                <a:cs typeface="Times New Roman" panose="02020603050405020304" pitchFamily="18" charset="0"/>
              </a:rPr>
              <a:t>3. Watch the mouse movement that results on the computer screen. </a:t>
            </a:r>
          </a:p>
          <a:p>
            <a:pPr marL="0" indent="0" algn="just">
              <a:buNone/>
            </a:pPr>
            <a:r>
              <a:rPr lang="en-US" sz="2000" dirty="0">
                <a:latin typeface="Times New Roman" panose="02020603050405020304" pitchFamily="18" charset="0"/>
                <a:cs typeface="Times New Roman" panose="02020603050405020304" pitchFamily="18" charset="0"/>
              </a:rPr>
              <a:t>4. Try out the virtual mouse system's following features: </a:t>
            </a:r>
          </a:p>
          <a:p>
            <a:pPr marL="0" indent="0" algn="just">
              <a:buNone/>
            </a:pPr>
            <a:r>
              <a:rPr lang="en-US" sz="15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Click left, then click right cursor motion Scrolling Zooming.</a:t>
            </a:r>
          </a:p>
          <a:p>
            <a:pPr marL="0" indent="0" algn="just">
              <a:buNone/>
            </a:pPr>
            <a:r>
              <a:rPr lang="en-US" sz="2000" dirty="0">
                <a:latin typeface="Times New Roman" panose="02020603050405020304" pitchFamily="18" charset="0"/>
                <a:cs typeface="Times New Roman" panose="02020603050405020304" pitchFamily="18" charset="0"/>
              </a:rPr>
              <a:t>5. Try the ensuing situations: </a:t>
            </a:r>
          </a:p>
          <a:p>
            <a:pPr marL="0" indent="0" algn="just">
              <a:buNone/>
            </a:pPr>
            <a:r>
              <a:rPr lang="en-US" sz="1800" dirty="0">
                <a:latin typeface="Times New Roman" panose="02020603050405020304" pitchFamily="18" charset="0"/>
                <a:cs typeface="Times New Roman" panose="02020603050405020304" pitchFamily="18" charset="0"/>
              </a:rPr>
              <a:t>     Making hand movements at various rates, varying the distance at which hand gestures</a:t>
            </a: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B7040A2-EDD2-2CBF-C3AD-7CC0A6BB92DC}"/>
              </a:ext>
            </a:extLst>
          </p:cNvPr>
          <p:cNvSpPr>
            <a:spLocks noGrp="1"/>
          </p:cNvSpPr>
          <p:nvPr>
            <p:ph type="dt" sz="half" idx="10"/>
          </p:nvPr>
        </p:nvSpPr>
        <p:spPr/>
        <p:txBody>
          <a:bodyPr/>
          <a:lstStyle/>
          <a:p>
            <a:fld id="{526DEE5C-195B-4209-9085-526B148D6B3E}" type="datetime1">
              <a:rPr lang="en-IN" smtClean="0"/>
              <a:t>22-03-2024</a:t>
            </a:fld>
            <a:endParaRPr lang="en-IN" dirty="0"/>
          </a:p>
        </p:txBody>
      </p:sp>
      <p:sp>
        <p:nvSpPr>
          <p:cNvPr id="5" name="Footer Placeholder 4">
            <a:extLst>
              <a:ext uri="{FF2B5EF4-FFF2-40B4-BE49-F238E27FC236}">
                <a16:creationId xmlns:a16="http://schemas.microsoft.com/office/drawing/2014/main" id="{4155FF2A-7D12-EEDE-E42D-CCFAFB541CB6}"/>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DCDFD2E8-C2A0-AF34-56B8-536CA871968F}"/>
              </a:ext>
            </a:extLst>
          </p:cNvPr>
          <p:cNvSpPr>
            <a:spLocks noGrp="1"/>
          </p:cNvSpPr>
          <p:nvPr>
            <p:ph type="sldNum" sz="quarter" idx="12"/>
          </p:nvPr>
        </p:nvSpPr>
        <p:spPr/>
        <p:txBody>
          <a:bodyPr/>
          <a:lstStyle/>
          <a:p>
            <a:fld id="{669AD40C-E5A7-4132-A31D-54A4D1BB6E89}" type="slidenum">
              <a:rPr lang="en-IN" smtClean="0"/>
              <a:t>23</a:t>
            </a:fld>
            <a:endParaRPr lang="en-IN" dirty="0"/>
          </a:p>
        </p:txBody>
      </p:sp>
      <p:sp>
        <p:nvSpPr>
          <p:cNvPr id="8" name="TextBox 7">
            <a:extLst>
              <a:ext uri="{FF2B5EF4-FFF2-40B4-BE49-F238E27FC236}">
                <a16:creationId xmlns:a16="http://schemas.microsoft.com/office/drawing/2014/main" id="{7FDDAE40-7CC2-4709-7B0A-529816176529}"/>
              </a:ext>
            </a:extLst>
          </p:cNvPr>
          <p:cNvSpPr txBox="1"/>
          <p:nvPr/>
        </p:nvSpPr>
        <p:spPr>
          <a:xfrm>
            <a:off x="755576" y="5085184"/>
            <a:ext cx="7931224" cy="646331"/>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are made, In front of the gesture recognition system using various hand sizes and shapes to make motions.</a:t>
            </a:r>
            <a:endParaRPr lang="en-IN" dirty="0"/>
          </a:p>
        </p:txBody>
      </p:sp>
    </p:spTree>
    <p:extLst>
      <p:ext uri="{BB962C8B-B14F-4D97-AF65-F5344CB8AC3E}">
        <p14:creationId xmlns:p14="http://schemas.microsoft.com/office/powerpoint/2010/main" val="4046043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D9BE-D138-64DD-2AB5-21B24061A7B9}"/>
              </a:ext>
            </a:extLst>
          </p:cNvPr>
          <p:cNvSpPr>
            <a:spLocks noGrp="1"/>
          </p:cNvSpPr>
          <p:nvPr>
            <p:ph type="title"/>
          </p:nvPr>
        </p:nvSpPr>
        <p:spPr>
          <a:xfrm>
            <a:off x="457200" y="342107"/>
            <a:ext cx="3826768" cy="1143000"/>
          </a:xfrm>
        </p:spPr>
        <p:txBody>
          <a:bodyPr>
            <a:noAutofit/>
          </a:bodyPr>
          <a:lstStyle/>
          <a:p>
            <a:r>
              <a:rPr lang="en-US" sz="2700" b="1" dirty="0">
                <a:latin typeface="Times New Roman" pitchFamily="18" charset="0"/>
                <a:cs typeface="Times New Roman" pitchFamily="18" charset="0"/>
              </a:rPr>
              <a:t>WHITE BOX TESTING</a:t>
            </a:r>
            <a:br>
              <a:rPr lang="en-US" sz="2700" b="1" dirty="0">
                <a:latin typeface="Times New Roman" pitchFamily="18" charset="0"/>
                <a:cs typeface="Times New Roman" pitchFamily="18" charset="0"/>
              </a:rPr>
            </a:br>
            <a:endParaRPr lang="en-IN" sz="2700" b="1" dirty="0"/>
          </a:p>
        </p:txBody>
      </p:sp>
      <p:sp>
        <p:nvSpPr>
          <p:cNvPr id="4" name="Date Placeholder 3">
            <a:extLst>
              <a:ext uri="{FF2B5EF4-FFF2-40B4-BE49-F238E27FC236}">
                <a16:creationId xmlns:a16="http://schemas.microsoft.com/office/drawing/2014/main" id="{709D746A-9523-FEBE-49AA-52C12475C84A}"/>
              </a:ext>
            </a:extLst>
          </p:cNvPr>
          <p:cNvSpPr>
            <a:spLocks noGrp="1"/>
          </p:cNvSpPr>
          <p:nvPr>
            <p:ph type="dt" sz="half" idx="10"/>
          </p:nvPr>
        </p:nvSpPr>
        <p:spPr/>
        <p:txBody>
          <a:bodyPr/>
          <a:lstStyle/>
          <a:p>
            <a:fld id="{526DEE5C-195B-4209-9085-526B148D6B3E}" type="datetime1">
              <a:rPr lang="en-IN" smtClean="0"/>
              <a:t>22-03-2024</a:t>
            </a:fld>
            <a:endParaRPr lang="en-IN"/>
          </a:p>
        </p:txBody>
      </p:sp>
      <p:sp>
        <p:nvSpPr>
          <p:cNvPr id="5" name="Footer Placeholder 4">
            <a:extLst>
              <a:ext uri="{FF2B5EF4-FFF2-40B4-BE49-F238E27FC236}">
                <a16:creationId xmlns:a16="http://schemas.microsoft.com/office/drawing/2014/main" id="{244DAFDF-1F10-7D1E-0169-36A7FE949CA4}"/>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430CABFC-CD8D-57E6-B72F-ABF362BC1A4B}"/>
              </a:ext>
            </a:extLst>
          </p:cNvPr>
          <p:cNvSpPr>
            <a:spLocks noGrp="1"/>
          </p:cNvSpPr>
          <p:nvPr>
            <p:ph type="sldNum" sz="quarter" idx="12"/>
          </p:nvPr>
        </p:nvSpPr>
        <p:spPr/>
        <p:txBody>
          <a:bodyPr/>
          <a:lstStyle/>
          <a:p>
            <a:fld id="{669AD40C-E5A7-4132-A31D-54A4D1BB6E89}" type="slidenum">
              <a:rPr lang="en-IN" smtClean="0"/>
              <a:t>24</a:t>
            </a:fld>
            <a:endParaRPr lang="en-IN"/>
          </a:p>
        </p:txBody>
      </p:sp>
      <p:sp>
        <p:nvSpPr>
          <p:cNvPr id="12" name="TextBox 11">
            <a:extLst>
              <a:ext uri="{FF2B5EF4-FFF2-40B4-BE49-F238E27FC236}">
                <a16:creationId xmlns:a16="http://schemas.microsoft.com/office/drawing/2014/main" id="{88618A9A-D43E-4236-DFDD-E7F80BD55632}"/>
              </a:ext>
            </a:extLst>
          </p:cNvPr>
          <p:cNvSpPr txBox="1"/>
          <p:nvPr/>
        </p:nvSpPr>
        <p:spPr>
          <a:xfrm>
            <a:off x="746695" y="1536174"/>
            <a:ext cx="7992888" cy="3785652"/>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Test Steps: </a:t>
            </a:r>
          </a:p>
          <a:p>
            <a:pPr algn="just"/>
            <a:r>
              <a:rPr lang="en-IN" sz="2000" dirty="0">
                <a:latin typeface="Times New Roman" panose="02020603050405020304" pitchFamily="18" charset="0"/>
                <a:cs typeface="Times New Roman" panose="02020603050405020304" pitchFamily="18" charset="0"/>
              </a:rPr>
              <a:t>1. To find the crucial elements and operations, examine the source code of the gesture recognition and virtual mouse systems. </a:t>
            </a:r>
          </a:p>
          <a:p>
            <a:pPr algn="just"/>
            <a:r>
              <a:rPr lang="en-IN" sz="2000" dirty="0">
                <a:latin typeface="Times New Roman" panose="02020603050405020304" pitchFamily="18" charset="0"/>
                <a:cs typeface="Times New Roman" panose="02020603050405020304" pitchFamily="18" charset="0"/>
              </a:rPr>
              <a:t>2. List each crucial component's and function's input and output. </a:t>
            </a:r>
          </a:p>
          <a:p>
            <a:pPr algn="just"/>
            <a:r>
              <a:rPr lang="en-IN" sz="2000" dirty="0">
                <a:latin typeface="Times New Roman" panose="02020603050405020304" pitchFamily="18" charset="0"/>
                <a:cs typeface="Times New Roman" panose="02020603050405020304" pitchFamily="18" charset="0"/>
              </a:rPr>
              <a:t>3. Create test cases that cover all potential input-output combinations, including edge cases and error circumstances, for each crucial component and function.</a:t>
            </a:r>
          </a:p>
          <a:p>
            <a:pPr algn="just"/>
            <a:r>
              <a:rPr lang="en-IN" sz="2000" dirty="0">
                <a:latin typeface="Times New Roman" panose="02020603050405020304" pitchFamily="18" charset="0"/>
                <a:cs typeface="Times New Roman" panose="02020603050405020304" pitchFamily="18" charset="0"/>
              </a:rPr>
              <a:t>4. Run the test cases, then record the results for each input.</a:t>
            </a:r>
          </a:p>
          <a:p>
            <a:pPr algn="just"/>
            <a:r>
              <a:rPr lang="en-IN" sz="2000" dirty="0">
                <a:latin typeface="Times New Roman" panose="02020603050405020304" pitchFamily="18" charset="0"/>
                <a:cs typeface="Times New Roman" panose="02020603050405020304" pitchFamily="18" charset="0"/>
              </a:rPr>
              <a:t>5. For each test case, compare the actual output to the intended output.</a:t>
            </a:r>
          </a:p>
          <a:p>
            <a:pPr algn="just"/>
            <a:r>
              <a:rPr lang="en-IN" sz="2000" dirty="0">
                <a:latin typeface="Times New Roman" panose="02020603050405020304" pitchFamily="18" charset="0"/>
                <a:cs typeface="Times New Roman" panose="02020603050405020304" pitchFamily="18" charset="0"/>
              </a:rPr>
              <a:t>6. Look for any problems or anomalies in the actual output, and then look into the source code to determine what caused them.</a:t>
            </a:r>
          </a:p>
          <a:p>
            <a:pPr algn="just"/>
            <a:r>
              <a:rPr lang="en-IN" sz="2000" dirty="0">
                <a:latin typeface="Times New Roman" panose="02020603050405020304" pitchFamily="18" charset="0"/>
                <a:cs typeface="Times New Roman" panose="02020603050405020304" pitchFamily="18" charset="0"/>
              </a:rPr>
              <a:t>7. Once all test cases pass, address the underlying issue and repeat steps 4-6.</a:t>
            </a:r>
          </a:p>
        </p:txBody>
      </p:sp>
    </p:spTree>
    <p:extLst>
      <p:ext uri="{BB962C8B-B14F-4D97-AF65-F5344CB8AC3E}">
        <p14:creationId xmlns:p14="http://schemas.microsoft.com/office/powerpoint/2010/main" val="1369629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452CBC-CFEB-9420-4269-39D3A03AC64E}"/>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C325C0F6-078D-C77C-ED8E-5AC6539FF4E0}"/>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5E8CBA55-5420-F866-6A99-CEFC19A568B1}"/>
              </a:ext>
            </a:extLst>
          </p:cNvPr>
          <p:cNvSpPr>
            <a:spLocks noGrp="1"/>
          </p:cNvSpPr>
          <p:nvPr>
            <p:ph type="sldNum" sz="quarter" idx="12"/>
          </p:nvPr>
        </p:nvSpPr>
        <p:spPr/>
        <p:txBody>
          <a:bodyPr/>
          <a:lstStyle/>
          <a:p>
            <a:fld id="{FA00FD27-8DB0-4CB2-BD37-BEA95C6A1008}" type="slidenum">
              <a:rPr lang="en-IN" smtClean="0"/>
              <a:t>25</a:t>
            </a:fld>
            <a:endParaRPr lang="en-IN"/>
          </a:p>
        </p:txBody>
      </p:sp>
      <p:pic>
        <p:nvPicPr>
          <p:cNvPr id="7" name="Picture 6">
            <a:extLst>
              <a:ext uri="{FF2B5EF4-FFF2-40B4-BE49-F238E27FC236}">
                <a16:creationId xmlns:a16="http://schemas.microsoft.com/office/drawing/2014/main" id="{CFAF956A-9D0A-13B2-190E-75AFC1C41A61}"/>
              </a:ext>
            </a:extLst>
          </p:cNvPr>
          <p:cNvPicPr>
            <a:picLocks noChangeAspect="1"/>
          </p:cNvPicPr>
          <p:nvPr/>
        </p:nvPicPr>
        <p:blipFill>
          <a:blip r:embed="rId2"/>
          <a:stretch>
            <a:fillRect/>
          </a:stretch>
        </p:blipFill>
        <p:spPr>
          <a:xfrm>
            <a:off x="957980" y="1672682"/>
            <a:ext cx="6998396" cy="3936598"/>
          </a:xfrm>
          <a:prstGeom prst="rect">
            <a:avLst/>
          </a:prstGeom>
        </p:spPr>
      </p:pic>
      <p:sp>
        <p:nvSpPr>
          <p:cNvPr id="8" name="Title 1">
            <a:extLst>
              <a:ext uri="{FF2B5EF4-FFF2-40B4-BE49-F238E27FC236}">
                <a16:creationId xmlns:a16="http://schemas.microsoft.com/office/drawing/2014/main" id="{0DA3B26B-75FF-E618-DEDE-33A5855E0EED}"/>
              </a:ext>
            </a:extLst>
          </p:cNvPr>
          <p:cNvSpPr>
            <a:spLocks noGrp="1"/>
          </p:cNvSpPr>
          <p:nvPr>
            <p:ph type="title"/>
          </p:nvPr>
        </p:nvSpPr>
        <p:spPr>
          <a:xfrm>
            <a:off x="1026048" y="866676"/>
            <a:ext cx="4966320" cy="764088"/>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53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F64F-2E8D-4E6A-8592-E6582C961C03}"/>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IMPLEMENTATION</a:t>
            </a:r>
            <a:endParaRPr lang="en-IN" sz="2400" b="1"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13CDAD5A-2B06-4229-A740-45855A0E0B9C}"/>
              </a:ext>
            </a:extLst>
          </p:cNvPr>
          <p:cNvSpPr>
            <a:spLocks noGrp="1"/>
          </p:cNvSpPr>
          <p:nvPr>
            <p:ph type="dt" sz="half" idx="10"/>
          </p:nvPr>
        </p:nvSpPr>
        <p:spPr/>
        <p:txBody>
          <a:bodyPr/>
          <a:lstStyle/>
          <a:p>
            <a:fld id="{6C6BF4AC-4E26-4D1F-9003-921A18503A76}" type="datetime1">
              <a:rPr lang="en-IN" smtClean="0"/>
              <a:t>22-03-2024</a:t>
            </a:fld>
            <a:endParaRPr lang="en-IN"/>
          </a:p>
        </p:txBody>
      </p:sp>
      <p:sp>
        <p:nvSpPr>
          <p:cNvPr id="4" name="Footer Placeholder 3">
            <a:extLst>
              <a:ext uri="{FF2B5EF4-FFF2-40B4-BE49-F238E27FC236}">
                <a16:creationId xmlns:a16="http://schemas.microsoft.com/office/drawing/2014/main" id="{D120694B-0C88-4B29-9982-BD3ADE4146FE}"/>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F2DC6CFD-DE82-410A-89B4-1567949ABFA7}"/>
              </a:ext>
            </a:extLst>
          </p:cNvPr>
          <p:cNvSpPr>
            <a:spLocks noGrp="1"/>
          </p:cNvSpPr>
          <p:nvPr>
            <p:ph type="sldNum" sz="quarter" idx="12"/>
          </p:nvPr>
        </p:nvSpPr>
        <p:spPr/>
        <p:txBody>
          <a:bodyPr/>
          <a:lstStyle/>
          <a:p>
            <a:fld id="{FA00FD27-8DB0-4CB2-BD37-BEA95C6A1008}" type="slidenum">
              <a:rPr lang="en-IN" smtClean="0"/>
              <a:t>26</a:t>
            </a:fld>
            <a:endParaRPr lang="en-IN"/>
          </a:p>
        </p:txBody>
      </p:sp>
      <p:pic>
        <p:nvPicPr>
          <p:cNvPr id="9" name="Content Placeholder 8">
            <a:extLst>
              <a:ext uri="{FF2B5EF4-FFF2-40B4-BE49-F238E27FC236}">
                <a16:creationId xmlns:a16="http://schemas.microsoft.com/office/drawing/2014/main" id="{89629C10-5935-9232-9083-AFBBAACEB1CD}"/>
              </a:ext>
            </a:extLst>
          </p:cNvPr>
          <p:cNvPicPr>
            <a:picLocks noGrp="1" noChangeAspect="1"/>
          </p:cNvPicPr>
          <p:nvPr>
            <p:ph idx="1"/>
          </p:nvPr>
        </p:nvPicPr>
        <p:blipFill rotWithShape="1">
          <a:blip r:embed="rId2"/>
          <a:srcRect l="51917" b="41160"/>
          <a:stretch/>
        </p:blipFill>
        <p:spPr>
          <a:xfrm>
            <a:off x="323528" y="2093976"/>
            <a:ext cx="3730786" cy="3194408"/>
          </a:xfrm>
          <a:prstGeom prst="rect">
            <a:avLst/>
          </a:prstGeom>
        </p:spPr>
      </p:pic>
      <p:pic>
        <p:nvPicPr>
          <p:cNvPr id="10" name="Picture 9">
            <a:extLst>
              <a:ext uri="{FF2B5EF4-FFF2-40B4-BE49-F238E27FC236}">
                <a16:creationId xmlns:a16="http://schemas.microsoft.com/office/drawing/2014/main" id="{440335E5-4238-0FA7-0D75-9FA9AEF82527}"/>
              </a:ext>
            </a:extLst>
          </p:cNvPr>
          <p:cNvPicPr>
            <a:picLocks noChangeAspect="1"/>
          </p:cNvPicPr>
          <p:nvPr/>
        </p:nvPicPr>
        <p:blipFill rotWithShape="1">
          <a:blip r:embed="rId3"/>
          <a:srcRect l="58343" t="-236" r="-398" b="42925"/>
          <a:stretch/>
        </p:blipFill>
        <p:spPr>
          <a:xfrm>
            <a:off x="4316154" y="2093976"/>
            <a:ext cx="4167192" cy="3194409"/>
          </a:xfrm>
          <a:prstGeom prst="rect">
            <a:avLst/>
          </a:prstGeom>
        </p:spPr>
      </p:pic>
    </p:spTree>
    <p:extLst>
      <p:ext uri="{BB962C8B-B14F-4D97-AF65-F5344CB8AC3E}">
        <p14:creationId xmlns:p14="http://schemas.microsoft.com/office/powerpoint/2010/main" val="2688682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5600336" cy="630954"/>
          </a:xfrm>
        </p:spPr>
        <p:txBody>
          <a:bodyPr>
            <a:normAutofit/>
          </a:bodyPr>
          <a:lstStyle/>
          <a:p>
            <a:r>
              <a:rPr lang="en-US" sz="24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p>
        </p:txBody>
      </p:sp>
      <p:sp>
        <p:nvSpPr>
          <p:cNvPr id="6" name="Date Placeholder 5">
            <a:extLst>
              <a:ext uri="{FF2B5EF4-FFF2-40B4-BE49-F238E27FC236}">
                <a16:creationId xmlns:a16="http://schemas.microsoft.com/office/drawing/2014/main" id="{D73BB6F1-62AA-4320-9823-4E088007BDE6}"/>
              </a:ext>
            </a:extLst>
          </p:cNvPr>
          <p:cNvSpPr>
            <a:spLocks noGrp="1"/>
          </p:cNvSpPr>
          <p:nvPr>
            <p:ph type="dt" sz="half" idx="10"/>
          </p:nvPr>
        </p:nvSpPr>
        <p:spPr/>
        <p:txBody>
          <a:bodyPr/>
          <a:lstStyle/>
          <a:p>
            <a:fld id="{AF08D5C2-CE6C-4B97-8923-65CF7B1D307C}" type="datetime1">
              <a:rPr lang="en-IN" smtClean="0"/>
              <a:t>22-03-2024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27</a:t>
            </a:fld>
            <a:endParaRPr lang="en-IN"/>
          </a:p>
        </p:txBody>
      </p:sp>
      <p:sp>
        <p:nvSpPr>
          <p:cNvPr id="10" name="TextBox 9">
            <a:extLst>
              <a:ext uri="{FF2B5EF4-FFF2-40B4-BE49-F238E27FC236}">
                <a16:creationId xmlns:a16="http://schemas.microsoft.com/office/drawing/2014/main" id="{5D9A6C39-3AC8-4301-D94A-FBE36FB5732F}"/>
              </a:ext>
            </a:extLst>
          </p:cNvPr>
          <p:cNvSpPr txBox="1"/>
          <p:nvPr/>
        </p:nvSpPr>
        <p:spPr>
          <a:xfrm>
            <a:off x="514433" y="1563528"/>
            <a:ext cx="7655762" cy="4278094"/>
          </a:xfrm>
          <a:prstGeom prst="rect">
            <a:avLst/>
          </a:prstGeom>
          <a:noFill/>
        </p:spPr>
        <p:txBody>
          <a:bodyPr wrap="square">
            <a:spAutoFit/>
          </a:bodyPr>
          <a:lstStyle/>
          <a:p>
            <a:pPr algn="just"/>
            <a:r>
              <a:rPr lang="en-US" sz="1600" dirty="0">
                <a:solidFill>
                  <a:schemeClr val="tx1"/>
                </a:solidFill>
                <a:latin typeface="Times New Roman" panose="02020603050405020304" pitchFamily="18" charset="0"/>
                <a:cs typeface="Times New Roman" panose="02020603050405020304" pitchFamily="18" charset="0"/>
              </a:rPr>
              <a:t>The fundamental goal of the virtual mouse concept is to eliminate the necessity for a hardware mouse and, instead, utilize hand movements for controlling the mouse cursor on the screen. This is accomplished by processing frames to perform the required mouse operations based on detected fingers and hand tips. The suggested system can be implemented effortlessly using either a webcam or an embedded camera.</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Individuals facing impairments will discover the voice-activated personal assistant as an exceptionally practical and time-saving solution in today's fast-paced lifestyles. </a:t>
            </a:r>
            <a:r>
              <a:rPr lang="en-US" sz="1600" b="0" i="0" u="none" strike="noStrike" baseline="0" dirty="0">
                <a:solidFill>
                  <a:schemeClr val="tx1"/>
                </a:solidFill>
                <a:latin typeface="Times New Roman" panose="02020603050405020304" pitchFamily="18" charset="0"/>
                <a:cs typeface="Times New Roman" panose="02020603050405020304" pitchFamily="18" charset="0"/>
              </a:rPr>
              <a:t>When it comes to performing some of the tasks the user requests, this helper performs an excellent job. Moreover, this assistant can do a broad range of operations in response to a particular voice command, such as sending text messages to the user device, automating YouTube, and retrieving information from Google and Wikipedia. We have been able to automate multiple services with a unified command thanks to the voice assistant. This tool makes it easier for users to do the bulk of their tasks, such as internet searches. Our aim is for this </a:t>
            </a:r>
            <a:r>
              <a:rPr lang="en-US" sz="1600" b="0" i="0" u="none" strike="noStrike" baseline="0" dirty="0" err="1">
                <a:solidFill>
                  <a:schemeClr val="tx1"/>
                </a:solidFill>
                <a:latin typeface="Times New Roman" panose="02020603050405020304" pitchFamily="18" charset="0"/>
                <a:cs typeface="Times New Roman" panose="02020603050405020304" pitchFamily="18" charset="0"/>
              </a:rPr>
              <a:t>programme</a:t>
            </a:r>
            <a:r>
              <a:rPr lang="en-US" sz="1600" b="0" i="0" u="none" strike="noStrike" baseline="0" dirty="0">
                <a:solidFill>
                  <a:schemeClr val="tx1"/>
                </a:solidFill>
                <a:latin typeface="Times New Roman" panose="02020603050405020304" pitchFamily="18" charset="0"/>
                <a:cs typeface="Times New Roman" panose="02020603050405020304" pitchFamily="18" charset="0"/>
              </a:rPr>
              <a:t> to be completely capable of replacing the need for human server admins. As this system is made on Anaconda community, so any adjustments may be made immediately.</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811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CB0B-3818-5981-794F-BB6F289CA09F}"/>
              </a:ext>
            </a:extLst>
          </p:cNvPr>
          <p:cNvSpPr>
            <a:spLocks noGrp="1"/>
          </p:cNvSpPr>
          <p:nvPr>
            <p:ph type="title"/>
          </p:nvPr>
        </p:nvSpPr>
        <p:spPr>
          <a:xfrm>
            <a:off x="685800" y="484632"/>
            <a:ext cx="3670176" cy="424088"/>
          </a:xfrm>
        </p:spPr>
        <p:txBody>
          <a:bodyPr>
            <a:normAutofit/>
          </a:bodyPr>
          <a:lstStyle/>
          <a:p>
            <a:r>
              <a:rPr lang="en-US" sz="2400" b="1" dirty="0">
                <a:latin typeface="Times New Roman" panose="02020603050405020304" pitchFamily="18" charset="0"/>
                <a:cs typeface="Times New Roman" panose="02020603050405020304" pitchFamily="18" charset="0"/>
              </a:rPr>
              <a:t>References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B9057-B22C-C204-906E-968B33451794}"/>
              </a:ext>
            </a:extLst>
          </p:cNvPr>
          <p:cNvSpPr>
            <a:spLocks noGrp="1"/>
          </p:cNvSpPr>
          <p:nvPr>
            <p:ph idx="1"/>
          </p:nvPr>
        </p:nvSpPr>
        <p:spPr>
          <a:xfrm>
            <a:off x="593375" y="908720"/>
            <a:ext cx="7957250" cy="4680520"/>
          </a:xfrm>
        </p:spPr>
        <p:txBody>
          <a:bodyPr>
            <a:noAutofit/>
          </a:bodyPr>
          <a:lstStyle/>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[1] Kirti Aggarwal, Anuja Arora. ”To Control the PC with Hand Gesture Recognition instead of traditional physical mouse using Computer Vision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Technique”.In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proceeding of the 2022 9th International Conference on Computing for Sustainable Global Development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INDIACom</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IEEE. </a:t>
            </a:r>
          </a:p>
          <a:p>
            <a:pPr marL="0" indent="0" algn="just">
              <a:buNone/>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[2] M. Ranawat, M.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Rajadhyaksha</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N. Lakhani &amp; R.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Shankarmani</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2022 "Hand Gesture Recognition Based Virtual Mouse Events” 2nd International Conference for Emerging Technology (INCET) IEEE 2021 </a:t>
            </a:r>
          </a:p>
          <a:p>
            <a:pPr marL="0" indent="0" algn="just">
              <a:buNone/>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[3]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Dudhapachare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R., Vaidya, N.,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Awatade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Kapgate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Kakde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P., &amp;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Nakhate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R. (2021). Voice Guided, Gesture Controlled Virtual Mouse. IEEE International Conference on Power Electronics &amp; IoT Applications in Renewable Energy and its Control (PARC), 1-6. </a:t>
            </a: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doi</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10.1109/PARC52418.2022.9726654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[4] Vinay, K. P. (2021). Cursor control using hand gestures. International Journal of Critical Accounting, 8(1/2), 98-105.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10.1504/IJCA.2016.076926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[5] Thomas, L.,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Chaithanya</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C., Wilson, N., &amp; Abhilash, S. S. (2020). Virtual mouse using hand gesture. International Research Journal of Engineering and Technology (IRJET), 5(4), 1-5. </a:t>
            </a:r>
          </a:p>
          <a:p>
            <a:pPr marL="0" indent="0" algn="just">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E15CDA5-50DE-A1D1-CA4B-E541DE7FBBF2}"/>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1C9E8845-564E-DA41-B9D0-B23A59A6A8B4}"/>
              </a:ext>
            </a:extLst>
          </p:cNvPr>
          <p:cNvSpPr>
            <a:spLocks noGrp="1"/>
          </p:cNvSpPr>
          <p:nvPr>
            <p:ph type="ftr" sz="quarter" idx="11"/>
          </p:nvPr>
        </p:nvSpPr>
        <p:spPr/>
        <p:txBody>
          <a:bodyPr/>
          <a:lstStyle/>
          <a:p>
            <a:r>
              <a:rPr lang="en-IN" dirty="0"/>
              <a:t>BATCH NO:        DEPARTMENT OF COMPUTER SCIENCE &amp; ENGINEERING</a:t>
            </a:r>
          </a:p>
        </p:txBody>
      </p:sp>
      <p:sp>
        <p:nvSpPr>
          <p:cNvPr id="6" name="Slide Number Placeholder 5">
            <a:extLst>
              <a:ext uri="{FF2B5EF4-FFF2-40B4-BE49-F238E27FC236}">
                <a16:creationId xmlns:a16="http://schemas.microsoft.com/office/drawing/2014/main" id="{E32F5E97-AB2A-6D62-8CE1-9EF502161BCB}"/>
              </a:ext>
            </a:extLst>
          </p:cNvPr>
          <p:cNvSpPr>
            <a:spLocks noGrp="1"/>
          </p:cNvSpPr>
          <p:nvPr>
            <p:ph type="sldNum" sz="quarter" idx="12"/>
          </p:nvPr>
        </p:nvSpPr>
        <p:spPr/>
        <p:txBody>
          <a:bodyPr/>
          <a:lstStyle/>
          <a:p>
            <a:fld id="{FA00FD27-8DB0-4CB2-BD37-BEA95C6A1008}" type="slidenum">
              <a:rPr lang="en-IN" smtClean="0"/>
              <a:t>28</a:t>
            </a:fld>
            <a:endParaRPr lang="en-IN"/>
          </a:p>
        </p:txBody>
      </p:sp>
    </p:spTree>
    <p:extLst>
      <p:ext uri="{BB962C8B-B14F-4D97-AF65-F5344CB8AC3E}">
        <p14:creationId xmlns:p14="http://schemas.microsoft.com/office/powerpoint/2010/main" val="299901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B1620-AB1C-A427-A5D2-FFE6C8CE258E}"/>
              </a:ext>
            </a:extLst>
          </p:cNvPr>
          <p:cNvSpPr>
            <a:spLocks noGrp="1"/>
          </p:cNvSpPr>
          <p:nvPr>
            <p:ph idx="1"/>
          </p:nvPr>
        </p:nvSpPr>
        <p:spPr>
          <a:xfrm>
            <a:off x="539552" y="1484784"/>
            <a:ext cx="7772400" cy="4050792"/>
          </a:xfrm>
        </p:spPr>
        <p:txBody>
          <a:bodyPr>
            <a:normAutofit/>
          </a:bodyPr>
          <a:lstStyle/>
          <a:p>
            <a:pPr marL="0" indent="0" algn="just">
              <a:buNone/>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[5] Boruah, P., Das, S., &amp; Bhattacharyya, D. (2019). Hand gesture recognition: A review. International Journal of Computer Applications, 182(45), 1-7.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10.5120/ijca2019919425</a:t>
            </a:r>
          </a:p>
          <a:p>
            <a:pPr marL="0" indent="0" algn="just">
              <a:buNone/>
            </a:pPr>
            <a:r>
              <a:rPr lang="en-US" sz="1800" i="0" u="none" strike="noStrike" baseline="0" dirty="0">
                <a:solidFill>
                  <a:srgbClr val="000000"/>
                </a:solidFill>
                <a:latin typeface="Times New Roman" panose="02020603050405020304" pitchFamily="18" charset="0"/>
                <a:cs typeface="Times New Roman" panose="02020603050405020304" pitchFamily="18" charset="0"/>
              </a:rPr>
              <a:t>[6] Tran, D. S., Ho, N. H., Yang, H. J., Kim, S. H., &amp; Lee, G. S. (2021). Real-time virtual mouse system using RGB-D images and fingertip detection. Multimedia Tools and Applications, 80(7), 10473-10490. </a:t>
            </a:r>
            <a:r>
              <a:rPr lang="en-US" sz="180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1800" i="0" u="none" strike="noStrike" baseline="0" dirty="0">
                <a:solidFill>
                  <a:srgbClr val="000000"/>
                </a:solidFill>
                <a:latin typeface="Times New Roman" panose="02020603050405020304" pitchFamily="18" charset="0"/>
                <a:cs typeface="Times New Roman" panose="02020603050405020304" pitchFamily="18" charset="0"/>
              </a:rPr>
              <a:t>: 10.1007/s11042-020-10287-6 </a:t>
            </a:r>
          </a:p>
          <a:p>
            <a:pPr marL="0" indent="0" algn="just">
              <a:buNone/>
            </a:pPr>
            <a:r>
              <a:rPr lang="en-US" sz="1800" i="0" u="none" strike="noStrike" baseline="0" dirty="0">
                <a:solidFill>
                  <a:srgbClr val="000000"/>
                </a:solidFill>
                <a:latin typeface="Times New Roman" panose="02020603050405020304" pitchFamily="18" charset="0"/>
                <a:cs typeface="Times New Roman" panose="02020603050405020304" pitchFamily="18" charset="0"/>
              </a:rPr>
              <a:t>[7] Katona, J. (2021). A review of human-computer interaction and virtual reality research fields in cognitive Info Communications. Applied Sciences, 11(6), 2646. </a:t>
            </a:r>
            <a:r>
              <a:rPr lang="en-US" sz="1800" i="0" u="none" strike="noStrike" baseline="0" dirty="0" err="1">
                <a:solidFill>
                  <a:srgbClr val="000000"/>
                </a:solidFill>
                <a:latin typeface="Times New Roman" panose="02020603050405020304" pitchFamily="18" charset="0"/>
                <a:cs typeface="Times New Roman" panose="02020603050405020304" pitchFamily="18" charset="0"/>
              </a:rPr>
              <a:t>doi</a:t>
            </a:r>
            <a:r>
              <a:rPr lang="en-US" sz="1800" i="0" u="none" strike="noStrike" baseline="0" dirty="0">
                <a:solidFill>
                  <a:srgbClr val="000000"/>
                </a:solidFill>
                <a:latin typeface="Times New Roman" panose="02020603050405020304" pitchFamily="18" charset="0"/>
                <a:cs typeface="Times New Roman" panose="02020603050405020304" pitchFamily="18" charset="0"/>
              </a:rPr>
              <a:t>: 10.3390/app11062646 </a:t>
            </a:r>
          </a:p>
          <a:p>
            <a:pPr marL="0" indent="0" algn="just">
              <a:buNone/>
            </a:pPr>
            <a:r>
              <a:rPr lang="en-IN" sz="1800" i="0" u="none" strike="noStrike" baseline="0" dirty="0">
                <a:solidFill>
                  <a:srgbClr val="000000"/>
                </a:solidFill>
                <a:latin typeface="Times New Roman" panose="02020603050405020304" pitchFamily="18" charset="0"/>
                <a:cs typeface="Times New Roman" panose="02020603050405020304" pitchFamily="18" charset="0"/>
              </a:rPr>
              <a:t>[8] Koushik Roy and Md. </a:t>
            </a:r>
            <a:r>
              <a:rPr lang="en-IN" sz="1800" i="0" u="none" strike="noStrike" baseline="0" dirty="0" err="1">
                <a:solidFill>
                  <a:srgbClr val="000000"/>
                </a:solidFill>
                <a:latin typeface="Times New Roman" panose="02020603050405020304" pitchFamily="18" charset="0"/>
                <a:cs typeface="Times New Roman" panose="02020603050405020304" pitchFamily="18" charset="0"/>
              </a:rPr>
              <a:t>Akiful</a:t>
            </a:r>
            <a:r>
              <a:rPr lang="en-IN" sz="1800" i="0" u="none" strike="noStrike" baseline="0" dirty="0">
                <a:solidFill>
                  <a:srgbClr val="000000"/>
                </a:solidFill>
                <a:latin typeface="Times New Roman" panose="02020603050405020304" pitchFamily="18" charset="0"/>
                <a:cs typeface="Times New Roman" panose="02020603050405020304" pitchFamily="18" charset="0"/>
              </a:rPr>
              <a:t> Hoque Akif, ‘Real Time Hand Gesture Based User Friendly Human Computer Interaction System”. In proceeding of the 2022 International Conference on Innovations in Science, Engineering and Technology (ICISET). IEEE.</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A3943BE-64E5-584A-61A1-BDBB7A0B1816}"/>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DF46AA40-3D1B-F926-ACAA-B1C3B6EAF683}"/>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48520037-E990-3A99-A174-71FD4EC1E5D4}"/>
              </a:ext>
            </a:extLst>
          </p:cNvPr>
          <p:cNvSpPr>
            <a:spLocks noGrp="1"/>
          </p:cNvSpPr>
          <p:nvPr>
            <p:ph type="sldNum" sz="quarter" idx="12"/>
          </p:nvPr>
        </p:nvSpPr>
        <p:spPr/>
        <p:txBody>
          <a:bodyPr/>
          <a:lstStyle/>
          <a:p>
            <a:fld id="{FA00FD27-8DB0-4CB2-BD37-BEA95C6A1008}" type="slidenum">
              <a:rPr lang="en-IN" smtClean="0"/>
              <a:t>29</a:t>
            </a:fld>
            <a:endParaRPr lang="en-IN"/>
          </a:p>
        </p:txBody>
      </p:sp>
    </p:spTree>
    <p:extLst>
      <p:ext uri="{BB962C8B-B14F-4D97-AF65-F5344CB8AC3E}">
        <p14:creationId xmlns:p14="http://schemas.microsoft.com/office/powerpoint/2010/main" val="3890363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a:t>BATCH NO:     DEPARTMENT OF COMPUTER SCIENCE &amp; ENGINEERING</a:t>
            </a:r>
          </a:p>
        </p:txBody>
      </p:sp>
      <p:sp>
        <p:nvSpPr>
          <p:cNvPr id="3" name="Slide Number Placeholder 2"/>
          <p:cNvSpPr>
            <a:spLocks noGrp="1"/>
          </p:cNvSpPr>
          <p:nvPr>
            <p:ph type="sldNum" sz="quarter" idx="12"/>
          </p:nvPr>
        </p:nvSpPr>
        <p:spPr/>
        <p:txBody>
          <a:bodyPr/>
          <a:lstStyle/>
          <a:p>
            <a:fld id="{FA00FD27-8DB0-4CB2-BD37-BEA95C6A1008}" type="slidenum">
              <a:rPr lang="en-IN" smtClean="0"/>
              <a:t>3</a:t>
            </a:fld>
            <a:endParaRPr lang="en-IN"/>
          </a:p>
        </p:txBody>
      </p:sp>
      <p:sp>
        <p:nvSpPr>
          <p:cNvPr id="4" name="Title 1"/>
          <p:cNvSpPr txBox="1">
            <a:spLocks/>
          </p:cNvSpPr>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6" name="Content Placeholder 2"/>
          <p:cNvSpPr txBox="1">
            <a:spLocks/>
          </p:cNvSpPr>
          <p:nvPr/>
        </p:nvSpPr>
        <p:spPr>
          <a:xfrm>
            <a:off x="457200" y="1340768"/>
            <a:ext cx="8229600" cy="4525963"/>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2400" dirty="0">
                <a:latin typeface="Times New Roman" pitchFamily="18" charset="0"/>
                <a:cs typeface="Times New Roman" pitchFamily="18" charset="0"/>
              </a:rPr>
              <a:t>ABSTRACT</a:t>
            </a:r>
          </a:p>
          <a:p>
            <a:pPr>
              <a:lnSpc>
                <a:spcPct val="150000"/>
              </a:lnSpc>
            </a:pPr>
            <a:r>
              <a:rPr lang="en-IN" sz="2400" dirty="0">
                <a:latin typeface="Times New Roman" pitchFamily="18" charset="0"/>
                <a:cs typeface="Times New Roman" pitchFamily="18" charset="0"/>
              </a:rPr>
              <a:t>OBJECTIVE</a:t>
            </a:r>
          </a:p>
          <a:p>
            <a:pPr>
              <a:lnSpc>
                <a:spcPct val="150000"/>
              </a:lnSpc>
            </a:pPr>
            <a:r>
              <a:rPr lang="en-IN" sz="2400" dirty="0">
                <a:latin typeface="Times New Roman" pitchFamily="18" charset="0"/>
                <a:cs typeface="Times New Roman" pitchFamily="18" charset="0"/>
              </a:rPr>
              <a:t>INTRODUCTION</a:t>
            </a:r>
          </a:p>
          <a:p>
            <a:pPr>
              <a:lnSpc>
                <a:spcPct val="150000"/>
              </a:lnSpc>
            </a:pPr>
            <a:r>
              <a:rPr lang="en-IN" sz="2400" dirty="0">
                <a:latin typeface="Times New Roman" pitchFamily="18" charset="0"/>
                <a:cs typeface="Times New Roman" pitchFamily="18" charset="0"/>
              </a:rPr>
              <a:t>LITERATURE REVIEW (SOFT COPY OF PAPERS TO BE LINKED AS HYPERLINK)</a:t>
            </a:r>
          </a:p>
          <a:p>
            <a:pPr>
              <a:lnSpc>
                <a:spcPct val="150000"/>
              </a:lnSpc>
            </a:pPr>
            <a:r>
              <a:rPr lang="en-IN" sz="2400" dirty="0">
                <a:latin typeface="Times New Roman" pitchFamily="18" charset="0"/>
                <a:cs typeface="Times New Roman" pitchFamily="18" charset="0"/>
              </a:rPr>
              <a:t>DESIGN AND METHODOLOGIES</a:t>
            </a:r>
          </a:p>
          <a:p>
            <a:pPr>
              <a:lnSpc>
                <a:spcPct val="150000"/>
              </a:lnSpc>
            </a:pPr>
            <a:r>
              <a:rPr lang="en-IN" sz="2400" dirty="0">
                <a:latin typeface="Times New Roman" pitchFamily="18" charset="0"/>
                <a:cs typeface="Times New Roman" pitchFamily="18" charset="0"/>
              </a:rPr>
              <a:t>IMPLEMENTATION</a:t>
            </a:r>
          </a:p>
          <a:p>
            <a:pPr>
              <a:lnSpc>
                <a:spcPct val="150000"/>
              </a:lnSpc>
            </a:pPr>
            <a:r>
              <a:rPr lang="en-IN" sz="2400" dirty="0">
                <a:latin typeface="Times New Roman" pitchFamily="18" charset="0"/>
                <a:cs typeface="Times New Roman" pitchFamily="18" charset="0"/>
              </a:rPr>
              <a:t>TESTING</a:t>
            </a:r>
          </a:p>
          <a:p>
            <a:pPr>
              <a:lnSpc>
                <a:spcPct val="150000"/>
              </a:lnSpc>
            </a:pPr>
            <a:r>
              <a:rPr lang="en-IN" sz="2400" dirty="0">
                <a:latin typeface="Times New Roman" pitchFamily="18" charset="0"/>
                <a:cs typeface="Times New Roman" pitchFamily="18" charset="0"/>
              </a:rPr>
              <a:t>INPUT AND OUTPUT</a:t>
            </a:r>
          </a:p>
          <a:p>
            <a:pPr>
              <a:lnSpc>
                <a:spcPct val="150000"/>
              </a:lnSpc>
            </a:pPr>
            <a:r>
              <a:rPr lang="en-IN" sz="2400" dirty="0">
                <a:latin typeface="Times New Roman" pitchFamily="18" charset="0"/>
                <a:cs typeface="Times New Roman" pitchFamily="18" charset="0"/>
              </a:rPr>
              <a:t>INCLUDE DEMO VIDEO-1 (Till REVEW-1)</a:t>
            </a:r>
          </a:p>
          <a:p>
            <a:pPr>
              <a:lnSpc>
                <a:spcPct val="150000"/>
              </a:lnSpc>
            </a:pPr>
            <a:r>
              <a:rPr lang="en-IN" sz="2400" dirty="0">
                <a:latin typeface="Times New Roman" pitchFamily="18" charset="0"/>
                <a:cs typeface="Times New Roman" pitchFamily="18" charset="0"/>
              </a:rPr>
              <a:t>INCLUDE DEMO VIDEO-2(Complete Implementation of Project)</a:t>
            </a:r>
          </a:p>
          <a:p>
            <a:pPr>
              <a:lnSpc>
                <a:spcPct val="150000"/>
              </a:lnSpc>
            </a:pPr>
            <a:r>
              <a:rPr lang="en-IN" sz="2400" dirty="0">
                <a:latin typeface="Times New Roman" pitchFamily="18" charset="0"/>
                <a:cs typeface="Times New Roman" pitchFamily="18" charset="0"/>
              </a:rPr>
              <a:t>CONCLUSION</a:t>
            </a:r>
          </a:p>
          <a:p>
            <a:pPr>
              <a:lnSpc>
                <a:spcPct val="150000"/>
              </a:lnSpc>
            </a:pPr>
            <a:r>
              <a:rPr lang="en-IN" sz="2400" dirty="0">
                <a:latin typeface="Times New Roman" pitchFamily="18" charset="0"/>
                <a:cs typeface="Times New Roman" pitchFamily="18" charset="0"/>
              </a:rPr>
              <a:t>WEB REFERENCES LINK(TILL REVIEW DATE ALL LINKS TO BE INCLUDED DAY WISE)</a:t>
            </a:r>
          </a:p>
          <a:p>
            <a:pPr>
              <a:lnSpc>
                <a:spcPct val="150000"/>
              </a:lnSpc>
            </a:pPr>
            <a:r>
              <a:rPr lang="en-IN" sz="2400" dirty="0">
                <a:latin typeface="Times New Roman" pitchFamily="18" charset="0"/>
                <a:cs typeface="Times New Roman" pitchFamily="18" charset="0"/>
              </a:rPr>
              <a:t>INCLUDE YOUR 2 PHOTOS OF YOUR INDUSTRY WORKING ENVIRONMENT</a:t>
            </a:r>
          </a:p>
          <a:p>
            <a:pPr>
              <a:lnSpc>
                <a:spcPct val="150000"/>
              </a:lnSpc>
            </a:pPr>
            <a:r>
              <a:rPr lang="en-IN" sz="2400" dirty="0">
                <a:latin typeface="Times New Roman" pitchFamily="18" charset="0"/>
                <a:cs typeface="Times New Roman" pitchFamily="18" charset="0"/>
              </a:rPr>
              <a:t>PLAGIARISM REPORT OF PPT</a:t>
            </a:r>
          </a:p>
          <a:p>
            <a:pPr>
              <a:lnSpc>
                <a:spcPct val="150000"/>
              </a:lnSpc>
            </a:pPr>
            <a:r>
              <a:rPr lang="en-IN" sz="2400" dirty="0">
                <a:latin typeface="Times New Roman" pitchFamily="18" charset="0"/>
                <a:cs typeface="Times New Roman" pitchFamily="18" charset="0"/>
              </a:rPr>
              <a:t>REFERENCES</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6960B2D8-77B2-48B6-B1A2-E5F99650650F}"/>
              </a:ext>
            </a:extLst>
          </p:cNvPr>
          <p:cNvSpPr>
            <a:spLocks noGrp="1"/>
          </p:cNvSpPr>
          <p:nvPr>
            <p:ph type="dt" sz="half" idx="10"/>
          </p:nvPr>
        </p:nvSpPr>
        <p:spPr/>
        <p:txBody>
          <a:bodyPr/>
          <a:lstStyle/>
          <a:p>
            <a:fld id="{FC39C657-17FF-47BC-9019-801F8663B5A9}" type="datetime1">
              <a:rPr lang="en-IN" smtClean="0"/>
              <a:t>22-03-2024</a:t>
            </a:fld>
            <a:endParaRPr lang="en-IN"/>
          </a:p>
        </p:txBody>
      </p:sp>
    </p:spTree>
    <p:extLst>
      <p:ext uri="{BB962C8B-B14F-4D97-AF65-F5344CB8AC3E}">
        <p14:creationId xmlns:p14="http://schemas.microsoft.com/office/powerpoint/2010/main" val="1233051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6AD4-7D59-4BC9-80DB-D55E4E496BF6}"/>
              </a:ext>
            </a:extLst>
          </p:cNvPr>
          <p:cNvSpPr>
            <a:spLocks noGrp="1"/>
          </p:cNvSpPr>
          <p:nvPr>
            <p:ph type="title"/>
          </p:nvPr>
        </p:nvSpPr>
        <p:spPr>
          <a:xfrm>
            <a:off x="397768" y="233299"/>
            <a:ext cx="4174232" cy="496096"/>
          </a:xfrm>
        </p:spPr>
        <p:txBody>
          <a:bodyPr>
            <a:noAutofit/>
          </a:bodyPr>
          <a:lstStyle/>
          <a:p>
            <a:r>
              <a:rPr lang="en-IN" sz="1600" b="1" dirty="0">
                <a:latin typeface="Times New Roman" pitchFamily="18" charset="0"/>
                <a:cs typeface="Times New Roman" pitchFamily="18" charset="0"/>
              </a:rPr>
              <a:t>OFFER LETTER SOFT COPY</a:t>
            </a:r>
            <a:br>
              <a:rPr lang="en-IN" sz="1600" b="1" dirty="0">
                <a:latin typeface="Times New Roman" pitchFamily="18" charset="0"/>
                <a:cs typeface="Times New Roman" pitchFamily="18" charset="0"/>
              </a:rPr>
            </a:br>
            <a:endParaRPr lang="en-IN" sz="1600" b="1" dirty="0"/>
          </a:p>
        </p:txBody>
      </p:sp>
      <p:sp>
        <p:nvSpPr>
          <p:cNvPr id="4" name="Date Placeholder 3">
            <a:extLst>
              <a:ext uri="{FF2B5EF4-FFF2-40B4-BE49-F238E27FC236}">
                <a16:creationId xmlns:a16="http://schemas.microsoft.com/office/drawing/2014/main" id="{97C3C0CA-1052-4A14-9B75-82983329EC04}"/>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FDF7A16C-22C3-498A-BB48-FDD7DDDE1A8E}"/>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4248CFDB-D238-4258-89FC-4FDF4AB150F1}"/>
              </a:ext>
            </a:extLst>
          </p:cNvPr>
          <p:cNvSpPr>
            <a:spLocks noGrp="1"/>
          </p:cNvSpPr>
          <p:nvPr>
            <p:ph type="sldNum" sz="quarter" idx="12"/>
          </p:nvPr>
        </p:nvSpPr>
        <p:spPr/>
        <p:txBody>
          <a:bodyPr/>
          <a:lstStyle/>
          <a:p>
            <a:fld id="{FA00FD27-8DB0-4CB2-BD37-BEA95C6A1008}" type="slidenum">
              <a:rPr lang="en-IN" smtClean="0"/>
              <a:t>30</a:t>
            </a:fld>
            <a:endParaRPr lang="en-IN"/>
          </a:p>
        </p:txBody>
      </p:sp>
      <p:pic>
        <p:nvPicPr>
          <p:cNvPr id="10" name="Picture 9">
            <a:extLst>
              <a:ext uri="{FF2B5EF4-FFF2-40B4-BE49-F238E27FC236}">
                <a16:creationId xmlns:a16="http://schemas.microsoft.com/office/drawing/2014/main" id="{BE6154A3-7CC7-2C93-3018-2797286FDEB3}"/>
              </a:ext>
            </a:extLst>
          </p:cNvPr>
          <p:cNvPicPr>
            <a:picLocks noChangeAspect="1"/>
          </p:cNvPicPr>
          <p:nvPr/>
        </p:nvPicPr>
        <p:blipFill>
          <a:blip r:embed="rId2"/>
          <a:stretch>
            <a:fillRect/>
          </a:stretch>
        </p:blipFill>
        <p:spPr>
          <a:xfrm>
            <a:off x="1331640" y="506149"/>
            <a:ext cx="4835966" cy="5440139"/>
          </a:xfrm>
          <a:prstGeom prst="rect">
            <a:avLst/>
          </a:prstGeom>
        </p:spPr>
      </p:pic>
    </p:spTree>
    <p:extLst>
      <p:ext uri="{BB962C8B-B14F-4D97-AF65-F5344CB8AC3E}">
        <p14:creationId xmlns:p14="http://schemas.microsoft.com/office/powerpoint/2010/main" val="2980413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C9D47-FBE2-4144-A5BA-50251D7D95AC}"/>
              </a:ext>
            </a:extLst>
          </p:cNvPr>
          <p:cNvSpPr>
            <a:spLocks noGrp="1"/>
          </p:cNvSpPr>
          <p:nvPr>
            <p:ph idx="1"/>
          </p:nvPr>
        </p:nvSpPr>
        <p:spPr>
          <a:xfrm>
            <a:off x="710946" y="2587118"/>
            <a:ext cx="7772400" cy="1777986"/>
          </a:xfrm>
        </p:spPr>
        <p:txBody>
          <a:bodyPr>
            <a:normAutofit/>
          </a:bodyPr>
          <a:lstStyle/>
          <a:p>
            <a:pPr marL="0" indent="0" algn="ctr">
              <a:buNone/>
            </a:pPr>
            <a:r>
              <a:rPr lang="en-IN" sz="7000" dirty="0">
                <a:latin typeface="Times New Roman" panose="02020603050405020304" pitchFamily="18" charset="0"/>
                <a:cs typeface="Times New Roman" panose="02020603050405020304" pitchFamily="18" charset="0"/>
              </a:rPr>
              <a:t>THANK YOU</a:t>
            </a:r>
          </a:p>
        </p:txBody>
      </p:sp>
      <p:sp>
        <p:nvSpPr>
          <p:cNvPr id="6" name="Date Placeholder 5">
            <a:extLst>
              <a:ext uri="{FF2B5EF4-FFF2-40B4-BE49-F238E27FC236}">
                <a16:creationId xmlns:a16="http://schemas.microsoft.com/office/drawing/2014/main" id="{302DFB27-7EC0-4745-973C-44A9C582AD03}"/>
              </a:ext>
            </a:extLst>
          </p:cNvPr>
          <p:cNvSpPr>
            <a:spLocks noGrp="1"/>
          </p:cNvSpPr>
          <p:nvPr>
            <p:ph type="dt" sz="half" idx="10"/>
          </p:nvPr>
        </p:nvSpPr>
        <p:spPr/>
        <p:txBody>
          <a:bodyPr/>
          <a:lstStyle/>
          <a:p>
            <a:fld id="{9AA6929D-FBF1-49B9-B7EB-CAFAE318BF09}" type="datetime1">
              <a:rPr lang="en-IN" smtClean="0"/>
              <a:t>22-03-2024</a:t>
            </a:fld>
            <a:endParaRPr lang="en-IN"/>
          </a:p>
        </p:txBody>
      </p:sp>
      <p:sp>
        <p:nvSpPr>
          <p:cNvPr id="4" name="Footer Placeholder 3">
            <a:extLst>
              <a:ext uri="{FF2B5EF4-FFF2-40B4-BE49-F238E27FC236}">
                <a16:creationId xmlns:a16="http://schemas.microsoft.com/office/drawing/2014/main" id="{D7225A90-8D86-4B8E-9553-6DE38BE15427}"/>
              </a:ext>
            </a:extLst>
          </p:cNvPr>
          <p:cNvSpPr>
            <a:spLocks noGrp="1"/>
          </p:cNvSpPr>
          <p:nvPr>
            <p:ph type="ftr" sz="quarter" idx="11"/>
          </p:nvPr>
        </p:nvSpPr>
        <p:spPr/>
        <p:txBody>
          <a:bodyPr/>
          <a:lstStyle/>
          <a:p>
            <a:r>
              <a:rPr lang="en-IN"/>
              <a:t>BATCH NO:        DEPARTMENT OF COMPUTER SCIENCE &amp; ENGINEERING</a:t>
            </a:r>
          </a:p>
        </p:txBody>
      </p:sp>
      <p:sp>
        <p:nvSpPr>
          <p:cNvPr id="5" name="Slide Number Placeholder 4">
            <a:extLst>
              <a:ext uri="{FF2B5EF4-FFF2-40B4-BE49-F238E27FC236}">
                <a16:creationId xmlns:a16="http://schemas.microsoft.com/office/drawing/2014/main" id="{6D7E6ECF-1BC3-4381-AC30-A5687D802628}"/>
              </a:ext>
            </a:extLst>
          </p:cNvPr>
          <p:cNvSpPr>
            <a:spLocks noGrp="1"/>
          </p:cNvSpPr>
          <p:nvPr>
            <p:ph type="sldNum" sz="quarter" idx="12"/>
          </p:nvPr>
        </p:nvSpPr>
        <p:spPr/>
        <p:txBody>
          <a:bodyPr/>
          <a:lstStyle/>
          <a:p>
            <a:fld id="{FA00FD27-8DB0-4CB2-BD37-BEA95C6A1008}" type="slidenum">
              <a:rPr lang="en-IN" smtClean="0"/>
              <a:t>31</a:t>
            </a:fld>
            <a:endParaRPr lang="en-IN"/>
          </a:p>
        </p:txBody>
      </p:sp>
    </p:spTree>
    <p:extLst>
      <p:ext uri="{BB962C8B-B14F-4D97-AF65-F5344CB8AC3E}">
        <p14:creationId xmlns:p14="http://schemas.microsoft.com/office/powerpoint/2010/main" val="131513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400" b="1" dirty="0">
                <a:latin typeface="Times New Roman" pitchFamily="18" charset="0"/>
                <a:cs typeface="Times New Roman" pitchFamily="18" charset="0"/>
              </a:rPr>
              <a:t>ABSTRACT</a:t>
            </a:r>
          </a:p>
        </p:txBody>
      </p:sp>
      <p:sp>
        <p:nvSpPr>
          <p:cNvPr id="3" name="Content Placeholder 2"/>
          <p:cNvSpPr>
            <a:spLocks noGrp="1"/>
          </p:cNvSpPr>
          <p:nvPr>
            <p:ph idx="1"/>
          </p:nvPr>
        </p:nvSpPr>
        <p:spPr>
          <a:xfrm>
            <a:off x="457200" y="1381775"/>
            <a:ext cx="8229600" cy="4680520"/>
          </a:xfrm>
        </p:spPr>
        <p:txBody>
          <a:bodyPr>
            <a:noAutofit/>
          </a:bodyPr>
          <a:lstStyle/>
          <a:p>
            <a:pPr marL="0" indent="0" algn="jus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computer mouse exemplifies significant progress in Human-Computer Interaction (HCI). While today's wireless and Bluetooth mice still rely on peripherals such as batteries and connection cards, they are not entirely free from peripherals. The proposed AI virtual mouse system tackles these challenges by capturing hand movements through an external or digital camera, enhancing accuracy with voice assistants and hand-point detection via object recognition. Built on a foundation of machine learning techniques, this system enables computer operation, navigation, and actions like left- and right-clicking through digital hand motions, eliminating the need for a physical mouse. </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Employing machine learning for hand identification and Python modules for voice assistance, this approach minimizes human involvement and the use of computer-controlled equipment. In the fight against the spread of COVID-19, it streamlines essential mouse functions, including brightness, volume control, and the management of noise variations. </a:t>
            </a:r>
            <a:r>
              <a:rPr lang="en-US" sz="1800" dirty="0">
                <a:latin typeface="Times New Roman" panose="02020603050405020304" pitchFamily="18" charset="0"/>
                <a:cs typeface="Times New Roman" panose="02020603050405020304" pitchFamily="18" charset="0"/>
              </a:rPr>
              <a:t>Overall, the GMAI virtual mouse system represents a promising direction in HCI research, offering a more intuitive and hygienic alternative to traditional input devices while leveraging the power of machine learning and AI technologies.</a:t>
            </a:r>
            <a:endParaRPr lang="en-IN" sz="1800" dirty="0">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t>22-03-2024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4</a:t>
            </a:fld>
            <a:endParaRPr lang="en-IN" dirty="0"/>
          </a:p>
        </p:txBody>
      </p:sp>
    </p:spTree>
    <p:extLst>
      <p:ext uri="{BB962C8B-B14F-4D97-AF65-F5344CB8AC3E}">
        <p14:creationId xmlns:p14="http://schemas.microsoft.com/office/powerpoint/2010/main" val="300854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itchFamily="18" charset="0"/>
                <a:cs typeface="Times New Roman" pitchFamily="18" charset="0"/>
              </a:rPr>
              <a:t>OBJECTIVES</a:t>
            </a:r>
            <a:r>
              <a:rPr lang="en-IN" dirty="0"/>
              <a:t> </a:t>
            </a:r>
          </a:p>
        </p:txBody>
      </p:sp>
      <p:sp>
        <p:nvSpPr>
          <p:cNvPr id="3" name="Content Placeholder 2"/>
          <p:cNvSpPr>
            <a:spLocks noGrp="1"/>
          </p:cNvSpPr>
          <p:nvPr>
            <p:ph idx="1"/>
          </p:nvPr>
        </p:nvSpPr>
        <p:spPr/>
        <p:txBody>
          <a:bodyPr>
            <a:normAutofit fontScale="92500" lnSpcReduction="20000"/>
          </a:bodyPr>
          <a:lstStyle/>
          <a:p>
            <a:pPr marL="0" indent="0">
              <a:buNone/>
            </a:pPr>
            <a:r>
              <a:rPr lang="en-IN" sz="2400" b="1" dirty="0">
                <a:latin typeface="Times New Roman" panose="02020603050405020304" pitchFamily="18" charset="0"/>
                <a:cs typeface="Times New Roman" pitchFamily="18" charset="0"/>
              </a:rPr>
              <a:t>Aim of the Project: </a:t>
            </a:r>
          </a:p>
          <a:p>
            <a:pPr marL="0" indent="0" algn="just">
              <a:lnSpc>
                <a:spcPct val="150000"/>
              </a:lnSpc>
              <a:spcAft>
                <a:spcPts val="800"/>
              </a:spcAft>
              <a:buNone/>
            </a:pPr>
            <a:r>
              <a:rPr lang="en-IN" sz="1900" kern="0" dirty="0">
                <a:effectLst/>
                <a:latin typeface="Times New Roman" panose="02020603050405020304" pitchFamily="18" charset="0"/>
                <a:ea typeface="NimbusRomNo9L-Regu"/>
                <a:cs typeface="Times New Roman" panose="02020603050405020304" pitchFamily="18" charset="0"/>
              </a:rPr>
              <a:t>The goal of the Augmented mouse utilizing hand recognition project is to enable users to control their computer cursor using hand movements, with voice assistant and using voice commands making computer use more instinctive and natural for users. The goal of the project is to create a user-friendly interface that makes computer use simpler and more pleasant for users while also developing an accurate and dependable hand recognition algorithm. </a:t>
            </a:r>
            <a:r>
              <a:rPr lang="en-US" sz="1900" kern="0" dirty="0">
                <a:effectLst/>
                <a:latin typeface="Times New Roman" panose="02020603050405020304" pitchFamily="18" charset="0"/>
                <a:ea typeface="NimbusRomNo9L-Regu"/>
                <a:cs typeface="Times New Roman" panose="02020603050405020304" pitchFamily="18" charset="0"/>
              </a:rPr>
              <a:t>To develop a virtual mouse using hand recognition and Voice assistant is to create a more natural and intuitive way for users to interact with computers, by enabling them to control their computer cursor using hand gestures.</a:t>
            </a:r>
            <a:endParaRPr lang="en-IN" sz="19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400"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96522BB6-4601-43EF-9E8D-B663D9A2CC9B}"/>
              </a:ext>
            </a:extLst>
          </p:cNvPr>
          <p:cNvSpPr>
            <a:spLocks noGrp="1"/>
          </p:cNvSpPr>
          <p:nvPr>
            <p:ph type="dt" sz="half" idx="10"/>
          </p:nvPr>
        </p:nvSpPr>
        <p:spPr/>
        <p:txBody>
          <a:bodyPr/>
          <a:lstStyle/>
          <a:p>
            <a:fld id="{1CBBD127-996A-4642-9EFF-AA98AF31AED5}" type="datetime1">
              <a:rPr lang="en-IN" smtClean="0"/>
              <a:t>22-03-2024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5</a:t>
            </a:fld>
            <a:endParaRPr lang="en-IN"/>
          </a:p>
        </p:txBody>
      </p:sp>
    </p:spTree>
    <p:extLst>
      <p:ext uri="{BB962C8B-B14F-4D97-AF65-F5344CB8AC3E}">
        <p14:creationId xmlns:p14="http://schemas.microsoft.com/office/powerpoint/2010/main" val="19455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06" y="220090"/>
            <a:ext cx="8229600" cy="1080120"/>
          </a:xfrm>
        </p:spPr>
        <p:txBody>
          <a:bodyPr>
            <a:norm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528406" y="1331908"/>
            <a:ext cx="7772400" cy="4715993"/>
          </a:xfrm>
        </p:spPr>
        <p:txBody>
          <a:bodyPr>
            <a:noAutofit/>
          </a:bodyPr>
          <a:lstStyle/>
          <a:p>
            <a:pPr marL="114300" indent="0" algn="just">
              <a:buNone/>
            </a:pPr>
            <a:r>
              <a:rPr lang="en-US" sz="1800" dirty="0">
                <a:latin typeface="Times New Roman" panose="02020603050405020304" pitchFamily="18" charset="0"/>
                <a:cs typeface="Times New Roman" panose="02020603050405020304" pitchFamily="18" charset="0"/>
              </a:rPr>
              <a:t>Over the past few years, the growing availability of software packages enabling specific processing and facilitating seamless connections between computers and computing devices has sparked heightened interest in the development of human-computer interaction systems. This surge has prompted students, engineers, and scientists to focus their efforts on crafting user interfaces that are natural, intuitive, and responsive. This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digital mouse device integrates voice assistant capabilities and hand gestures, enabling users to perform mouse-like actions on a computer with innovative and intuitive control methods. </a:t>
            </a:r>
          </a:p>
          <a:p>
            <a:pPr marL="114300" indent="0" algn="just">
              <a:buNone/>
            </a:pPr>
            <a:endParaRPr lang="en-US" sz="1800" dirty="0">
              <a:latin typeface="Times New Roman" panose="02020603050405020304" pitchFamily="18" charset="0"/>
              <a:cs typeface="Times New Roman" panose="02020603050405020304" pitchFamily="18" charset="0"/>
            </a:endParaRPr>
          </a:p>
          <a:p>
            <a:pPr marL="114300" indent="0" algn="just">
              <a:buNone/>
            </a:pPr>
            <a:r>
              <a:rPr lang="en-IN" sz="1800" b="0" i="0" u="none" strike="noStrike" baseline="0" dirty="0">
                <a:latin typeface="Times New Roman" panose="02020603050405020304" pitchFamily="18" charset="0"/>
                <a:cs typeface="Times New Roman" panose="02020603050405020304" pitchFamily="18" charset="0"/>
              </a:rPr>
              <a:t>The AI virtual mouse </a:t>
            </a:r>
            <a:r>
              <a:rPr lang="en-US" sz="1800" b="0" i="0" u="none" strike="noStrike" baseline="0" dirty="0">
                <a:latin typeface="Times New Roman" panose="02020603050405020304" pitchFamily="18" charset="0"/>
                <a:cs typeface="Times New Roman" panose="02020603050405020304" pitchFamily="18" charset="0"/>
              </a:rPr>
              <a:t>system detects the movement of a user's fingertip to conduct mouse cursor actions like clicking, scrolling, pointing, and perform brightness and volume control, either via a web camera, lens or a in-built camera. Voice assistant can Capable of responding to user inquiries by detecting specific keywords and filtering out background noise, a voice assistant serves as a digital helper that utilizes advanced technology, human voice synthesis, and algorithms to attentively process spoken commands, providing relevant information or executing designated tasks.. </a:t>
            </a:r>
            <a:endParaRPr lang="en-US" altLang="en-US" sz="1800" b="0" i="0" u="none" strike="noStrike" baseline="0"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14300" indent="0" algn="just">
              <a:buNone/>
            </a:pPr>
            <a:endParaRPr lang="en-US" sz="1800" dirty="0">
              <a:latin typeface="Times New Roman" panose="02020603050405020304" pitchFamily="18" charset="0"/>
              <a:cs typeface="Times New Roman" panose="02020603050405020304" pitchFamily="18" charset="0"/>
            </a:endParaRPr>
          </a:p>
          <a:p>
            <a:pPr marL="114300" indent="0" algn="just">
              <a:buNone/>
            </a:pPr>
            <a:endParaRPr lang="en-IN" sz="18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C89D4A2A-D8B5-4840-82DC-A6758BFB8496}"/>
              </a:ext>
            </a:extLst>
          </p:cNvPr>
          <p:cNvSpPr>
            <a:spLocks noGrp="1"/>
          </p:cNvSpPr>
          <p:nvPr>
            <p:ph type="dt" sz="half" idx="10"/>
          </p:nvPr>
        </p:nvSpPr>
        <p:spPr/>
        <p:txBody>
          <a:bodyPr/>
          <a:lstStyle/>
          <a:p>
            <a:fld id="{9D9CC52F-1A39-45FF-BF4F-DC6B8923C628}" type="datetime1">
              <a:rPr lang="en-IN" smtClean="0"/>
              <a:t>22-03-2024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6</a:t>
            </a:fld>
            <a:endParaRPr lang="en-IN"/>
          </a:p>
        </p:txBody>
      </p:sp>
    </p:spTree>
    <p:extLst>
      <p:ext uri="{BB962C8B-B14F-4D97-AF65-F5344CB8AC3E}">
        <p14:creationId xmlns:p14="http://schemas.microsoft.com/office/powerpoint/2010/main" val="14057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05C9D-F05A-F2A6-7A6B-69510F772B95}"/>
              </a:ext>
            </a:extLst>
          </p:cNvPr>
          <p:cNvSpPr>
            <a:spLocks noGrp="1"/>
          </p:cNvSpPr>
          <p:nvPr>
            <p:ph idx="1"/>
          </p:nvPr>
        </p:nvSpPr>
        <p:spPr>
          <a:xfrm>
            <a:off x="685800" y="1700808"/>
            <a:ext cx="7772400" cy="4050792"/>
          </a:xfrm>
        </p:spPr>
        <p:txBody>
          <a:bodyPr/>
          <a:lstStyle/>
          <a:p>
            <a:pPr marL="114300" indent="0" algn="just">
              <a:buNone/>
            </a:pPr>
            <a:r>
              <a:rPr lang="en-US" sz="2000" b="0" i="0" u="none" strike="noStrike" baseline="0" dirty="0">
                <a:latin typeface="Times New Roman" panose="02020603050405020304" pitchFamily="18" charset="0"/>
                <a:cs typeface="Times New Roman" panose="02020603050405020304" pitchFamily="18" charset="0"/>
              </a:rPr>
              <a:t>Hand gesture movements have replaced the traditional mouse function of moving a visual object in the designed system, aiming for cost-effectiveness by utilizing inexpensive input devices such as a webcam to capture hand movements.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r>
              <a:rPr lang="en-US" sz="2000" b="0" i="0" u="none" strike="noStrike" baseline="0" dirty="0">
                <a:latin typeface="Times New Roman" panose="02020603050405020304" pitchFamily="18" charset="0"/>
                <a:cs typeface="Times New Roman" panose="02020603050405020304" pitchFamily="18" charset="0"/>
              </a:rPr>
              <a:t>To manipulate materials, the system employs preset command-based movements. </a:t>
            </a:r>
            <a:r>
              <a:rPr lang="en-IN" sz="2000" b="0" i="0" u="none" strike="noStrike" baseline="0" dirty="0">
                <a:latin typeface="Times New Roman" panose="02020603050405020304" pitchFamily="18" charset="0"/>
                <a:cs typeface="Times New Roman" panose="02020603050405020304" pitchFamily="18" charset="0"/>
              </a:rPr>
              <a:t>This </a:t>
            </a:r>
            <a:r>
              <a:rPr lang="en-US" sz="2000" b="0" i="0" u="none" strike="noStrike" baseline="0" dirty="0">
                <a:latin typeface="Times New Roman" panose="02020603050405020304" pitchFamily="18" charset="0"/>
                <a:cs typeface="Times New Roman" panose="02020603050405020304" pitchFamily="18" charset="0"/>
              </a:rPr>
              <a:t>project proposes an effective hand gesture and voice </a:t>
            </a:r>
            <a:r>
              <a:rPr lang="en-US" sz="2000" b="0" i="0" u="none" strike="noStrike" baseline="0" dirty="0" err="1">
                <a:latin typeface="Times New Roman" panose="02020603050405020304" pitchFamily="18" charset="0"/>
                <a:cs typeface="Times New Roman" panose="02020603050405020304" pitchFamily="18" charset="0"/>
              </a:rPr>
              <a:t>assisitant</a:t>
            </a:r>
            <a:r>
              <a:rPr lang="en-US" sz="2000" b="0" i="0" u="none" strike="noStrike" baseline="0" dirty="0">
                <a:latin typeface="Times New Roman" panose="02020603050405020304" pitchFamily="18" charset="0"/>
                <a:cs typeface="Times New Roman" panose="02020603050405020304" pitchFamily="18" charset="0"/>
              </a:rPr>
              <a:t> segmentation technique based on pre-processing, background subtraction, </a:t>
            </a:r>
            <a:r>
              <a:rPr lang="en-IN" sz="2000" b="0" i="0" u="none" strike="noStrike" baseline="0" dirty="0">
                <a:latin typeface="Times New Roman" panose="02020603050405020304" pitchFamily="18" charset="0"/>
                <a:cs typeface="Times New Roman" panose="02020603050405020304" pitchFamily="18" charset="0"/>
              </a:rPr>
              <a:t>and edge detection approaches.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Hand movements have taken over the role of moving visual objects, eliminating the need for traditional mouse functions. Engineered for affordability, the system utilizes budget-friendly input devices such as a webcam to capture and interpret hand movements. For material manipulation, predefined command-based movements are incorporated. </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2E243BA-F055-E7E1-CD66-C088E656E059}"/>
              </a:ext>
            </a:extLst>
          </p:cNvPr>
          <p:cNvSpPr>
            <a:spLocks noGrp="1"/>
          </p:cNvSpPr>
          <p:nvPr>
            <p:ph type="dt" sz="half" idx="10"/>
          </p:nvPr>
        </p:nvSpPr>
        <p:spPr/>
        <p:txBody>
          <a:bodyPr/>
          <a:lstStyle/>
          <a:p>
            <a:fld id="{29B7F2CF-3883-4F4C-B632-6E38E4E094B5}" type="datetime1">
              <a:rPr lang="en-IN" smtClean="0"/>
              <a:t>22-03-2024</a:t>
            </a:fld>
            <a:endParaRPr lang="en-IN"/>
          </a:p>
        </p:txBody>
      </p:sp>
      <p:sp>
        <p:nvSpPr>
          <p:cNvPr id="5" name="Footer Placeholder 4">
            <a:extLst>
              <a:ext uri="{FF2B5EF4-FFF2-40B4-BE49-F238E27FC236}">
                <a16:creationId xmlns:a16="http://schemas.microsoft.com/office/drawing/2014/main" id="{7D609262-713C-348F-5829-B8AA52063612}"/>
              </a:ext>
            </a:extLst>
          </p:cNvPr>
          <p:cNvSpPr>
            <a:spLocks noGrp="1"/>
          </p:cNvSpPr>
          <p:nvPr>
            <p:ph type="ftr" sz="quarter" idx="11"/>
          </p:nvPr>
        </p:nvSpPr>
        <p:spPr/>
        <p:txBody>
          <a:bodyPr/>
          <a:lstStyle/>
          <a:p>
            <a:r>
              <a:rPr lang="en-IN"/>
              <a:t>BATCH NO:        DEPARTMENT OF COMPUTER SCIENCE &amp; ENGINEERING</a:t>
            </a:r>
          </a:p>
        </p:txBody>
      </p:sp>
      <p:sp>
        <p:nvSpPr>
          <p:cNvPr id="6" name="Slide Number Placeholder 5">
            <a:extLst>
              <a:ext uri="{FF2B5EF4-FFF2-40B4-BE49-F238E27FC236}">
                <a16:creationId xmlns:a16="http://schemas.microsoft.com/office/drawing/2014/main" id="{92BF1A34-C5BE-E320-82D0-EB7CE3A07F08}"/>
              </a:ext>
            </a:extLst>
          </p:cNvPr>
          <p:cNvSpPr>
            <a:spLocks noGrp="1"/>
          </p:cNvSpPr>
          <p:nvPr>
            <p:ph type="sldNum" sz="quarter" idx="12"/>
          </p:nvPr>
        </p:nvSpPr>
        <p:spPr/>
        <p:txBody>
          <a:bodyPr/>
          <a:lstStyle/>
          <a:p>
            <a:fld id="{FA00FD27-8DB0-4CB2-BD37-BEA95C6A1008}" type="slidenum">
              <a:rPr lang="en-IN" smtClean="0"/>
              <a:t>7</a:t>
            </a:fld>
            <a:endParaRPr lang="en-IN"/>
          </a:p>
        </p:txBody>
      </p:sp>
    </p:spTree>
    <p:extLst>
      <p:ext uri="{BB962C8B-B14F-4D97-AF65-F5344CB8AC3E}">
        <p14:creationId xmlns:p14="http://schemas.microsoft.com/office/powerpoint/2010/main" val="3332010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2656"/>
            <a:ext cx="8229600" cy="1368152"/>
          </a:xfrm>
        </p:spPr>
        <p:txBody>
          <a:bodyPr>
            <a:normAutofit/>
          </a:bodyPr>
          <a:lstStyle/>
          <a:p>
            <a:r>
              <a:rPr lang="en-IN" sz="2400" b="1" dirty="0">
                <a:latin typeface="Times New Roman" pitchFamily="18" charset="0"/>
                <a:cs typeface="Times New Roman" pitchFamily="18" charset="0"/>
              </a:rPr>
              <a:t>LITERATURE REVIEW</a:t>
            </a:r>
            <a:endParaRPr lang="en-US" sz="2400" b="1" dirty="0"/>
          </a:p>
        </p:txBody>
      </p:sp>
      <p:sp>
        <p:nvSpPr>
          <p:cNvPr id="6" name="Date Placeholder 5">
            <a:extLst>
              <a:ext uri="{FF2B5EF4-FFF2-40B4-BE49-F238E27FC236}">
                <a16:creationId xmlns:a16="http://schemas.microsoft.com/office/drawing/2014/main" id="{5ABC3FF2-38AE-4C11-85F7-B2B1B08D8730}"/>
              </a:ext>
            </a:extLst>
          </p:cNvPr>
          <p:cNvSpPr>
            <a:spLocks noGrp="1"/>
          </p:cNvSpPr>
          <p:nvPr>
            <p:ph type="dt" sz="half" idx="10"/>
          </p:nvPr>
        </p:nvSpPr>
        <p:spPr/>
        <p:txBody>
          <a:bodyPr/>
          <a:lstStyle/>
          <a:p>
            <a:fld id="{6895D223-330B-46C2-80AA-364D74E53CFC}" type="datetime1">
              <a:rPr lang="en-IN" smtClean="0"/>
              <a:t>22-03-2024</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t>8</a:t>
            </a:fld>
            <a:endParaRPr lang="en-IN"/>
          </a:p>
        </p:txBody>
      </p:sp>
      <p:sp>
        <p:nvSpPr>
          <p:cNvPr id="8" name="TextBox 7">
            <a:extLst>
              <a:ext uri="{FF2B5EF4-FFF2-40B4-BE49-F238E27FC236}">
                <a16:creationId xmlns:a16="http://schemas.microsoft.com/office/drawing/2014/main" id="{9229F9D6-D9CD-E9D7-FEBC-909AA84E42AA}"/>
              </a:ext>
            </a:extLst>
          </p:cNvPr>
          <p:cNvSpPr txBox="1"/>
          <p:nvPr/>
        </p:nvSpPr>
        <p:spPr>
          <a:xfrm>
            <a:off x="323528" y="1484784"/>
            <a:ext cx="8496944" cy="707886"/>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Real-time hand tracking and gesture recognition for smart-tv interaction</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Kirti Aggarwal, Anuja Arora</a:t>
            </a:r>
            <a:r>
              <a:rPr lang="en-IN" sz="1900" dirty="0">
                <a:latin typeface="Times New Roman" panose="02020603050405020304" pitchFamily="18" charset="0"/>
                <a:cs typeface="Times New Roman" panose="02020603050405020304" pitchFamily="18" charset="0"/>
              </a:rPr>
              <a:t> et al. (2022) </a:t>
            </a:r>
          </a:p>
        </p:txBody>
      </p:sp>
      <p:sp>
        <p:nvSpPr>
          <p:cNvPr id="13" name="TextBox 12">
            <a:extLst>
              <a:ext uri="{FF2B5EF4-FFF2-40B4-BE49-F238E27FC236}">
                <a16:creationId xmlns:a16="http://schemas.microsoft.com/office/drawing/2014/main" id="{038F67B4-29D1-0046-7734-5D433A52FD1B}"/>
              </a:ext>
            </a:extLst>
          </p:cNvPr>
          <p:cNvSpPr txBox="1"/>
          <p:nvPr/>
        </p:nvSpPr>
        <p:spPr>
          <a:xfrm>
            <a:off x="648680" y="2073808"/>
            <a:ext cx="7992888" cy="1846659"/>
          </a:xfrm>
          <a:prstGeom prst="rect">
            <a:avLst/>
          </a:prstGeom>
          <a:noFill/>
        </p:spPr>
        <p:txBody>
          <a:bodyPr wrap="square">
            <a:spAutoFit/>
          </a:bodyPr>
          <a:lstStyle/>
          <a:p>
            <a:pPr algn="just"/>
            <a:r>
              <a:rPr lang="en-IN" sz="1900" dirty="0">
                <a:latin typeface="Times New Roman" panose="02020603050405020304" pitchFamily="18" charset="0"/>
                <a:cs typeface="Times New Roman" panose="02020603050405020304" pitchFamily="18" charset="0"/>
              </a:rPr>
              <a:t>Developed a real-time hand tracking and gesture recognition system for smart TV interaction. Their system used a combination of deep learning and computer vision techniques, including a convolutional neural network (CNN) for hand detection and a hand landmark estimation model for gesture recognition. The system achieved high accuracy and real-time performance on a dataset of hand gestures.</a:t>
            </a:r>
          </a:p>
        </p:txBody>
      </p:sp>
      <p:sp>
        <p:nvSpPr>
          <p:cNvPr id="17" name="TextBox 16">
            <a:extLst>
              <a:ext uri="{FF2B5EF4-FFF2-40B4-BE49-F238E27FC236}">
                <a16:creationId xmlns:a16="http://schemas.microsoft.com/office/drawing/2014/main" id="{AA72C250-D691-2DBF-A072-DDAD7ECED688}"/>
              </a:ext>
            </a:extLst>
          </p:cNvPr>
          <p:cNvSpPr txBox="1"/>
          <p:nvPr/>
        </p:nvSpPr>
        <p:spPr>
          <a:xfrm>
            <a:off x="338321" y="3951612"/>
            <a:ext cx="843528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2. A Vision-Based Virtual Mouse Using Dynamic Hand Gesture Recognition</a:t>
            </a:r>
          </a:p>
        </p:txBody>
      </p:sp>
      <p:sp>
        <p:nvSpPr>
          <p:cNvPr id="19" name="TextBox 18">
            <a:extLst>
              <a:ext uri="{FF2B5EF4-FFF2-40B4-BE49-F238E27FC236}">
                <a16:creationId xmlns:a16="http://schemas.microsoft.com/office/drawing/2014/main" id="{3BDF2907-7011-7323-AA45-7B1AFD69B722}"/>
              </a:ext>
            </a:extLst>
          </p:cNvPr>
          <p:cNvSpPr txBox="1"/>
          <p:nvPr/>
        </p:nvSpPr>
        <p:spPr>
          <a:xfrm>
            <a:off x="685800" y="4234203"/>
            <a:ext cx="7955768" cy="400110"/>
          </a:xfrm>
          <a:prstGeom prst="rect">
            <a:avLst/>
          </a:prstGeom>
          <a:noFill/>
        </p:spPr>
        <p:txBody>
          <a:bodyPr wrap="square">
            <a:spAutoFit/>
          </a:bodyPr>
          <a:lstStyle/>
          <a:p>
            <a:r>
              <a:rPr lang="en-IN" sz="2000" b="0" i="0" u="none" strike="noStrike" baseline="0" dirty="0">
                <a:solidFill>
                  <a:srgbClr val="000000"/>
                </a:solidFill>
                <a:latin typeface="Times New Roman" panose="02020603050405020304" pitchFamily="18" charset="0"/>
                <a:cs typeface="Times New Roman" panose="02020603050405020304" pitchFamily="18" charset="0"/>
              </a:rPr>
              <a:t>M. Ranawat, M.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Rajadhyaksha</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N. Lakhani &amp; R.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Shankarmani</a:t>
            </a:r>
            <a:r>
              <a:rPr lang="en-IN" sz="1900" dirty="0">
                <a:latin typeface="Times New Roman" panose="02020603050405020304" pitchFamily="18" charset="0"/>
                <a:cs typeface="Times New Roman" panose="02020603050405020304" pitchFamily="18" charset="0"/>
              </a:rPr>
              <a:t> (2022)</a:t>
            </a:r>
          </a:p>
        </p:txBody>
      </p:sp>
      <p:sp>
        <p:nvSpPr>
          <p:cNvPr id="21" name="TextBox 20">
            <a:extLst>
              <a:ext uri="{FF2B5EF4-FFF2-40B4-BE49-F238E27FC236}">
                <a16:creationId xmlns:a16="http://schemas.microsoft.com/office/drawing/2014/main" id="{1C3365D6-0D7E-5C68-5244-80CC1E6D0055}"/>
              </a:ext>
            </a:extLst>
          </p:cNvPr>
          <p:cNvSpPr txBox="1"/>
          <p:nvPr/>
        </p:nvSpPr>
        <p:spPr>
          <a:xfrm>
            <a:off x="685800" y="4533847"/>
            <a:ext cx="7918648" cy="1846659"/>
          </a:xfrm>
          <a:prstGeom prst="rect">
            <a:avLst/>
          </a:prstGeom>
          <a:noFill/>
        </p:spPr>
        <p:txBody>
          <a:bodyPr wrap="square">
            <a:spAutoFit/>
          </a:bodyPr>
          <a:lstStyle/>
          <a:p>
            <a:pPr algn="just"/>
            <a:r>
              <a:rPr lang="en-IN" sz="1900" dirty="0">
                <a:latin typeface="Times New Roman" panose="02020603050405020304" pitchFamily="18" charset="0"/>
                <a:cs typeface="Times New Roman" panose="02020603050405020304" pitchFamily="18" charset="0"/>
              </a:rPr>
              <a:t>Presented a vision-based virtual mouse that used dynamic hand gesture recognition to track and control the cursor on a computer screen. Their system used a skin colour segmentation algorithm to detect the hand region, and a template matching method to recognize dynamic hand gestures. The system was evaluated on a dataset of hand gestures and achieved high accuracy and real-time performance.</a:t>
            </a:r>
          </a:p>
        </p:txBody>
      </p:sp>
    </p:spTree>
    <p:extLst>
      <p:ext uri="{BB962C8B-B14F-4D97-AF65-F5344CB8AC3E}">
        <p14:creationId xmlns:p14="http://schemas.microsoft.com/office/powerpoint/2010/main" val="172504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79" y="347542"/>
            <a:ext cx="5315265" cy="473078"/>
          </a:xfrm>
        </p:spPr>
        <p:txBody>
          <a:bodyPr>
            <a:normAutofit/>
          </a:bodyPr>
          <a:lstStyle/>
          <a:p>
            <a:r>
              <a:rPr lang="en-IN" sz="2400" b="1" dirty="0">
                <a:latin typeface="Times New Roman" pitchFamily="18" charset="0"/>
                <a:cs typeface="Times New Roman" pitchFamily="18" charset="0"/>
              </a:rPr>
              <a:t>LITERATURE REVIEW</a:t>
            </a:r>
            <a:endParaRPr lang="en-US" sz="2400" dirty="0"/>
          </a:p>
        </p:txBody>
      </p:sp>
      <p:sp>
        <p:nvSpPr>
          <p:cNvPr id="6" name="Date Placeholder 5">
            <a:extLst>
              <a:ext uri="{FF2B5EF4-FFF2-40B4-BE49-F238E27FC236}">
                <a16:creationId xmlns:a16="http://schemas.microsoft.com/office/drawing/2014/main" id="{887A5EEC-2647-4F44-8182-A31E6ECA72F6}"/>
              </a:ext>
            </a:extLst>
          </p:cNvPr>
          <p:cNvSpPr>
            <a:spLocks noGrp="1"/>
          </p:cNvSpPr>
          <p:nvPr>
            <p:ph type="dt" sz="half" idx="10"/>
          </p:nvPr>
        </p:nvSpPr>
        <p:spPr/>
        <p:txBody>
          <a:bodyPr/>
          <a:lstStyle/>
          <a:p>
            <a:fld id="{DA80EFFF-DDFB-4015-AA6A-41E3B2B29866}" type="datetime1">
              <a:rPr lang="en-IN" smtClean="0"/>
              <a:t>22-03-2024</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9</a:t>
            </a:fld>
            <a:endParaRPr lang="en-IN"/>
          </a:p>
        </p:txBody>
      </p:sp>
      <p:sp>
        <p:nvSpPr>
          <p:cNvPr id="8" name="TextBox 7">
            <a:extLst>
              <a:ext uri="{FF2B5EF4-FFF2-40B4-BE49-F238E27FC236}">
                <a16:creationId xmlns:a16="http://schemas.microsoft.com/office/drawing/2014/main" id="{0A41164B-3FEE-D5A6-2FCC-69E9F1F623D5}"/>
              </a:ext>
            </a:extLst>
          </p:cNvPr>
          <p:cNvSpPr txBox="1"/>
          <p:nvPr/>
        </p:nvSpPr>
        <p:spPr>
          <a:xfrm>
            <a:off x="467544" y="964333"/>
            <a:ext cx="8208912" cy="400110"/>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3. Real-Time Hand Detection and Gesture Recognition for Virtual Mouse</a:t>
            </a:r>
          </a:p>
        </p:txBody>
      </p:sp>
      <p:sp>
        <p:nvSpPr>
          <p:cNvPr id="12" name="TextBox 11">
            <a:extLst>
              <a:ext uri="{FF2B5EF4-FFF2-40B4-BE49-F238E27FC236}">
                <a16:creationId xmlns:a16="http://schemas.microsoft.com/office/drawing/2014/main" id="{47E7525A-0F88-9276-E453-88D377922AE0}"/>
              </a:ext>
            </a:extLst>
          </p:cNvPr>
          <p:cNvSpPr txBox="1"/>
          <p:nvPr/>
        </p:nvSpPr>
        <p:spPr>
          <a:xfrm>
            <a:off x="685800" y="1206780"/>
            <a:ext cx="4572000" cy="400110"/>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Control on Mobile Devices</a:t>
            </a:r>
            <a:endParaRPr lang="en-IN" sz="2000" dirty="0"/>
          </a:p>
        </p:txBody>
      </p:sp>
      <p:sp>
        <p:nvSpPr>
          <p:cNvPr id="14" name="TextBox 13">
            <a:extLst>
              <a:ext uri="{FF2B5EF4-FFF2-40B4-BE49-F238E27FC236}">
                <a16:creationId xmlns:a16="http://schemas.microsoft.com/office/drawing/2014/main" id="{B9F41436-FD26-236A-859A-636F8F254E75}"/>
              </a:ext>
            </a:extLst>
          </p:cNvPr>
          <p:cNvSpPr txBox="1"/>
          <p:nvPr/>
        </p:nvSpPr>
        <p:spPr>
          <a:xfrm>
            <a:off x="551562" y="1506683"/>
            <a:ext cx="8208912" cy="400110"/>
          </a:xfrm>
          <a:prstGeom prst="rect">
            <a:avLst/>
          </a:prstGeom>
          <a:noFill/>
        </p:spPr>
        <p:txBody>
          <a:bodyPr wrap="square">
            <a:spAutoFit/>
          </a:bodyPr>
          <a:lstStyle/>
          <a:p>
            <a:r>
              <a:rPr lang="en-IN" sz="2000" b="0" i="0" u="none" strike="noStrike" baseline="0" dirty="0">
                <a:solidFill>
                  <a:srgbClr val="000000"/>
                </a:solidFill>
                <a:latin typeface="Times New Roman" panose="02020603050405020304" pitchFamily="18" charset="0"/>
                <a:cs typeface="Times New Roman" panose="02020603050405020304" pitchFamily="18" charset="0"/>
              </a:rPr>
              <a:t>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Dudhapachare</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R., Vaidya, N.,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Awatade</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Kapgate</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M. </a:t>
            </a:r>
            <a:r>
              <a:rPr lang="en-IN" sz="2000" b="0" i="0" u="none" strike="noStrike" baseline="0" dirty="0" err="1">
                <a:solidFill>
                  <a:srgbClr val="000000"/>
                </a:solidFill>
                <a:latin typeface="Times New Roman" panose="02020603050405020304" pitchFamily="18" charset="0"/>
                <a:cs typeface="Times New Roman" panose="02020603050405020304" pitchFamily="18" charset="0"/>
              </a:rPr>
              <a:t>Kakde,et.al</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(2021)</a:t>
            </a:r>
          </a:p>
        </p:txBody>
      </p:sp>
      <p:sp>
        <p:nvSpPr>
          <p:cNvPr id="16" name="TextBox 15">
            <a:extLst>
              <a:ext uri="{FF2B5EF4-FFF2-40B4-BE49-F238E27FC236}">
                <a16:creationId xmlns:a16="http://schemas.microsoft.com/office/drawing/2014/main" id="{50D5B590-1B4D-7310-9B34-65D88C49EB3F}"/>
              </a:ext>
            </a:extLst>
          </p:cNvPr>
          <p:cNvSpPr txBox="1"/>
          <p:nvPr/>
        </p:nvSpPr>
        <p:spPr>
          <a:xfrm>
            <a:off x="772668" y="1806585"/>
            <a:ext cx="7682683" cy="1938992"/>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Designed a real-time hand detection and gesture recognition system for virtual mouse control on mobile devices. Their system used a hand detection algorithm based on skin colour segmentation and a CNN-based gesture recognition model to interpret user input. The system was evaluated on a dataset of hand gestures and achieved high accuracy and real-time performance.</a:t>
            </a:r>
          </a:p>
        </p:txBody>
      </p:sp>
      <p:sp>
        <p:nvSpPr>
          <p:cNvPr id="3" name="TextBox 2">
            <a:extLst>
              <a:ext uri="{FF2B5EF4-FFF2-40B4-BE49-F238E27FC236}">
                <a16:creationId xmlns:a16="http://schemas.microsoft.com/office/drawing/2014/main" id="{1EE435CF-370A-36EF-7950-0B28DD343283}"/>
              </a:ext>
            </a:extLst>
          </p:cNvPr>
          <p:cNvSpPr txBox="1"/>
          <p:nvPr/>
        </p:nvSpPr>
        <p:spPr>
          <a:xfrm>
            <a:off x="467544" y="3656932"/>
            <a:ext cx="8208912" cy="2585323"/>
          </a:xfrm>
          <a:prstGeom prst="rect">
            <a:avLst/>
          </a:prstGeom>
          <a:noFill/>
        </p:spPr>
        <p:txBody>
          <a:bodyPr wrap="square">
            <a:spAutoFit/>
          </a:bodyPr>
          <a:lstStyle/>
          <a:p>
            <a:pPr algn="just"/>
            <a:r>
              <a:rPr lang="en-US" sz="1800" b="1" i="0" u="none" strike="noStrike" baseline="0" dirty="0">
                <a:solidFill>
                  <a:srgbClr val="000000"/>
                </a:solidFill>
                <a:latin typeface="Times New Roman" panose="02020603050405020304" pitchFamily="18" charset="0"/>
                <a:cs typeface="Times New Roman" panose="02020603050405020304" pitchFamily="18" charset="0"/>
              </a:rPr>
              <a:t>4. Hand Gesture Recognition in human-computer interactions (HCI) </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        Vinay, K. P. (2021)</a:t>
            </a:r>
          </a:p>
          <a:p>
            <a:pPr lvl="1" algn="just"/>
            <a:r>
              <a:rPr lang="en-US" b="0" i="0" u="none" strike="noStrike" baseline="0" dirty="0">
                <a:solidFill>
                  <a:srgbClr val="000000"/>
                </a:solidFill>
                <a:latin typeface="Times New Roman" panose="02020603050405020304" pitchFamily="18" charset="0"/>
                <a:cs typeface="Times New Roman" panose="02020603050405020304" pitchFamily="18" charset="0"/>
              </a:rPr>
              <a:t>underscore the substantial role in their work, the authors showcase various ongoing technological developments, including the prevalent use of biometric verification in phones or smartphones. The study delves into the contemporary technique of hand gesture identification within HCI, enabling users to interact with systems through hand movements captured by a webcam. The research is intricately built upon this concept, providing comprehensive insights into the methodologies and concepts behind color identification and the virtual mouse.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48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1117</TotalTime>
  <Words>3522</Words>
  <Application>Microsoft Office PowerPoint</Application>
  <PresentationFormat>On-screen Show (4:3)</PresentationFormat>
  <Paragraphs>275</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Rockwell</vt:lpstr>
      <vt:lpstr>Rockwell Condensed</vt:lpstr>
      <vt:lpstr>Times New Roman</vt:lpstr>
      <vt:lpstr>Wingdings</vt:lpstr>
      <vt:lpstr>Wood Type</vt:lpstr>
      <vt:lpstr>PowerPoint Presentation</vt:lpstr>
      <vt:lpstr>PowerPoint Presentation</vt:lpstr>
      <vt:lpstr>PowerPoint Presentation</vt:lpstr>
      <vt:lpstr>ABSTRACT</vt:lpstr>
      <vt:lpstr>OBJECTIVES </vt:lpstr>
      <vt:lpstr>INTRODUCTION</vt:lpstr>
      <vt:lpstr>PowerPoint Presentation</vt:lpstr>
      <vt:lpstr>LITERATURE REVIEW</vt:lpstr>
      <vt:lpstr>LITERATURE REVIEW</vt:lpstr>
      <vt:lpstr>PowerPoint Presentation</vt:lpstr>
      <vt:lpstr>DESIGN AND METHOLOGIES</vt:lpstr>
      <vt:lpstr>DESIGN AND METHOLOGIES</vt:lpstr>
      <vt:lpstr>PowerPoint Presentation</vt:lpstr>
      <vt:lpstr>Flow chart of Gesture Recognition</vt:lpstr>
      <vt:lpstr>PowerPoint Presentation</vt:lpstr>
      <vt:lpstr>ARCHITECTURE DIAGRAM</vt:lpstr>
      <vt:lpstr> ARCHITECTURE OF VOICE ASSISTANT</vt:lpstr>
      <vt:lpstr>DATA FLOW DIAGRAM</vt:lpstr>
      <vt:lpstr>ER- DIAGRAM</vt:lpstr>
      <vt:lpstr>TESTING</vt:lpstr>
      <vt:lpstr>UNIT TESTING</vt:lpstr>
      <vt:lpstr>INTEGRATION TESTING </vt:lpstr>
      <vt:lpstr>FUNCTIONAL TESTING </vt:lpstr>
      <vt:lpstr>WHITE BOX TESTING </vt:lpstr>
      <vt:lpstr>IMPLEMENTATION</vt:lpstr>
      <vt:lpstr>IMPLEMENTATION</vt:lpstr>
      <vt:lpstr>CONCLUSION</vt:lpstr>
      <vt:lpstr>References</vt:lpstr>
      <vt:lpstr>PowerPoint Presentation</vt:lpstr>
      <vt:lpstr>OFFER LETTER SOFT COPY </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jansan mekala</cp:lastModifiedBy>
  <cp:revision>98</cp:revision>
  <dcterms:created xsi:type="dcterms:W3CDTF">2019-08-05T06:49:57Z</dcterms:created>
  <dcterms:modified xsi:type="dcterms:W3CDTF">2024-03-22T05:17:17Z</dcterms:modified>
</cp:coreProperties>
</file>